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34"/>
  </p:notesMasterIdLst>
  <p:handoutMasterIdLst>
    <p:handoutMasterId r:id="rId35"/>
  </p:handoutMasterIdLst>
  <p:sldIdLst>
    <p:sldId id="497" r:id="rId4"/>
    <p:sldId id="490" r:id="rId5"/>
    <p:sldId id="406" r:id="rId6"/>
    <p:sldId id="483" r:id="rId7"/>
    <p:sldId id="484" r:id="rId8"/>
    <p:sldId id="475" r:id="rId9"/>
    <p:sldId id="493" r:id="rId10"/>
    <p:sldId id="453" r:id="rId11"/>
    <p:sldId id="476" r:id="rId12"/>
    <p:sldId id="478" r:id="rId13"/>
    <p:sldId id="457" r:id="rId14"/>
    <p:sldId id="470" r:id="rId15"/>
    <p:sldId id="471" r:id="rId16"/>
    <p:sldId id="458" r:id="rId17"/>
    <p:sldId id="469" r:id="rId18"/>
    <p:sldId id="480" r:id="rId19"/>
    <p:sldId id="459" r:id="rId20"/>
    <p:sldId id="472" r:id="rId21"/>
    <p:sldId id="460" r:id="rId22"/>
    <p:sldId id="473" r:id="rId23"/>
    <p:sldId id="461" r:id="rId24"/>
    <p:sldId id="462" r:id="rId25"/>
    <p:sldId id="463" r:id="rId26"/>
    <p:sldId id="464" r:id="rId27"/>
    <p:sldId id="465" r:id="rId28"/>
    <p:sldId id="466" r:id="rId29"/>
    <p:sldId id="494" r:id="rId30"/>
    <p:sldId id="482" r:id="rId31"/>
    <p:sldId id="495" r:id="rId32"/>
    <p:sldId id="496" r:id="rId33"/>
  </p:sldIdLst>
  <p:sldSz cx="9144000" cy="6858000" type="screen4x3"/>
  <p:notesSz cx="7010400" cy="92964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midt, Bob" initials="SB" lastIdx="25" clrIdx="0"/>
  <p:cmAuthor id="2" name="Pepper, John V. (jvp3m)" initials="PJV("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C48"/>
    <a:srgbClr val="020592"/>
    <a:srgbClr val="E9EDF4"/>
    <a:srgbClr val="4F81BD"/>
    <a:srgbClr val="D0D8E8"/>
    <a:srgbClr val="000000"/>
    <a:srgbClr val="F97817"/>
    <a:srgbClr val="FF0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109E49-8182-4531-A554-FB8E73570AEE}" v="17" dt="2023-06-12T13:40:36.1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1" autoAdjust="0"/>
    <p:restoredTop sz="98580" autoAdjust="0"/>
  </p:normalViewPr>
  <p:slideViewPr>
    <p:cSldViewPr>
      <p:cViewPr varScale="1">
        <p:scale>
          <a:sx n="86" d="100"/>
          <a:sy n="86" d="100"/>
        </p:scale>
        <p:origin x="1354"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43"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Beck" userId="fe1bdb2f-e0a0-410f-b38d-ae32612d3e74" providerId="ADAL" clId="{3E109E49-8182-4531-A554-FB8E73570AEE}"/>
    <pc:docChg chg="undo custSel modSld modMainMaster">
      <pc:chgData name="Erin Beck" userId="fe1bdb2f-e0a0-410f-b38d-ae32612d3e74" providerId="ADAL" clId="{3E109E49-8182-4531-A554-FB8E73570AEE}" dt="2023-06-12T13:40:39.316" v="343" actId="1076"/>
      <pc:docMkLst>
        <pc:docMk/>
      </pc:docMkLst>
      <pc:sldChg chg="modSp mod">
        <pc:chgData name="Erin Beck" userId="fe1bdb2f-e0a0-410f-b38d-ae32612d3e74" providerId="ADAL" clId="{3E109E49-8182-4531-A554-FB8E73570AEE}" dt="2023-06-12T13:03:40.484" v="37" actId="948"/>
        <pc:sldMkLst>
          <pc:docMk/>
          <pc:sldMk cId="3084014738" sldId="406"/>
        </pc:sldMkLst>
        <pc:spChg chg="mod">
          <ac:chgData name="Erin Beck" userId="fe1bdb2f-e0a0-410f-b38d-ae32612d3e74" providerId="ADAL" clId="{3E109E49-8182-4531-A554-FB8E73570AEE}" dt="2023-06-12T13:03:40.484" v="37" actId="948"/>
          <ac:spMkLst>
            <pc:docMk/>
            <pc:sldMk cId="3084014738" sldId="406"/>
            <ac:spMk id="6" creationId="{00000000-0000-0000-0000-000000000000}"/>
          </ac:spMkLst>
        </pc:spChg>
      </pc:sldChg>
      <pc:sldChg chg="modSp mod">
        <pc:chgData name="Erin Beck" userId="fe1bdb2f-e0a0-410f-b38d-ae32612d3e74" providerId="ADAL" clId="{3E109E49-8182-4531-A554-FB8E73570AEE}" dt="2023-06-12T13:05:41.342" v="68" actId="948"/>
        <pc:sldMkLst>
          <pc:docMk/>
          <pc:sldMk cId="605658657" sldId="453"/>
        </pc:sldMkLst>
        <pc:spChg chg="mod">
          <ac:chgData name="Erin Beck" userId="fe1bdb2f-e0a0-410f-b38d-ae32612d3e74" providerId="ADAL" clId="{3E109E49-8182-4531-A554-FB8E73570AEE}" dt="2023-06-12T13:05:41.342" v="68" actId="948"/>
          <ac:spMkLst>
            <pc:docMk/>
            <pc:sldMk cId="605658657" sldId="453"/>
            <ac:spMk id="3" creationId="{00000000-0000-0000-0000-000000000000}"/>
          </ac:spMkLst>
        </pc:spChg>
      </pc:sldChg>
      <pc:sldChg chg="modSp mod">
        <pc:chgData name="Erin Beck" userId="fe1bdb2f-e0a0-410f-b38d-ae32612d3e74" providerId="ADAL" clId="{3E109E49-8182-4531-A554-FB8E73570AEE}" dt="2023-06-12T13:08:16.509" v="121" actId="27636"/>
        <pc:sldMkLst>
          <pc:docMk/>
          <pc:sldMk cId="1585210935" sldId="457"/>
        </pc:sldMkLst>
        <pc:spChg chg="mod">
          <ac:chgData name="Erin Beck" userId="fe1bdb2f-e0a0-410f-b38d-ae32612d3e74" providerId="ADAL" clId="{3E109E49-8182-4531-A554-FB8E73570AEE}" dt="2023-06-12T13:07:59.042" v="115" actId="27636"/>
          <ac:spMkLst>
            <pc:docMk/>
            <pc:sldMk cId="1585210935" sldId="457"/>
            <ac:spMk id="2" creationId="{00000000-0000-0000-0000-000000000000}"/>
          </ac:spMkLst>
        </pc:spChg>
        <pc:spChg chg="mod">
          <ac:chgData name="Erin Beck" userId="fe1bdb2f-e0a0-410f-b38d-ae32612d3e74" providerId="ADAL" clId="{3E109E49-8182-4531-A554-FB8E73570AEE}" dt="2023-06-12T13:08:16.509" v="121" actId="27636"/>
          <ac:spMkLst>
            <pc:docMk/>
            <pc:sldMk cId="1585210935" sldId="457"/>
            <ac:spMk id="3" creationId="{00000000-0000-0000-0000-000000000000}"/>
          </ac:spMkLst>
        </pc:spChg>
      </pc:sldChg>
      <pc:sldChg chg="modSp mod">
        <pc:chgData name="Erin Beck" userId="fe1bdb2f-e0a0-410f-b38d-ae32612d3e74" providerId="ADAL" clId="{3E109E49-8182-4531-A554-FB8E73570AEE}" dt="2023-06-12T13:26:35.182" v="322" actId="207"/>
        <pc:sldMkLst>
          <pc:docMk/>
          <pc:sldMk cId="142338884" sldId="458"/>
        </pc:sldMkLst>
        <pc:spChg chg="mod">
          <ac:chgData name="Erin Beck" userId="fe1bdb2f-e0a0-410f-b38d-ae32612d3e74" providerId="ADAL" clId="{3E109E49-8182-4531-A554-FB8E73570AEE}" dt="2023-06-12T13:26:35.182" v="322" actId="207"/>
          <ac:spMkLst>
            <pc:docMk/>
            <pc:sldMk cId="142338884" sldId="458"/>
            <ac:spMk id="2" creationId="{00000000-0000-0000-0000-000000000000}"/>
          </ac:spMkLst>
        </pc:spChg>
        <pc:spChg chg="mod">
          <ac:chgData name="Erin Beck" userId="fe1bdb2f-e0a0-410f-b38d-ae32612d3e74" providerId="ADAL" clId="{3E109E49-8182-4531-A554-FB8E73570AEE}" dt="2023-06-12T13:17:48.101" v="190" actId="2711"/>
          <ac:spMkLst>
            <pc:docMk/>
            <pc:sldMk cId="142338884" sldId="458"/>
            <ac:spMk id="4" creationId="{00000000-0000-0000-0000-000000000000}"/>
          </ac:spMkLst>
        </pc:spChg>
      </pc:sldChg>
      <pc:sldChg chg="modSp mod">
        <pc:chgData name="Erin Beck" userId="fe1bdb2f-e0a0-410f-b38d-ae32612d3e74" providerId="ADAL" clId="{3E109E49-8182-4531-A554-FB8E73570AEE}" dt="2023-06-12T13:26:47.489" v="325" actId="207"/>
        <pc:sldMkLst>
          <pc:docMk/>
          <pc:sldMk cId="2223206383" sldId="459"/>
        </pc:sldMkLst>
        <pc:spChg chg="mod">
          <ac:chgData name="Erin Beck" userId="fe1bdb2f-e0a0-410f-b38d-ae32612d3e74" providerId="ADAL" clId="{3E109E49-8182-4531-A554-FB8E73570AEE}" dt="2023-06-12T13:26:47.489" v="325" actId="207"/>
          <ac:spMkLst>
            <pc:docMk/>
            <pc:sldMk cId="2223206383" sldId="459"/>
            <ac:spMk id="2" creationId="{00000000-0000-0000-0000-000000000000}"/>
          </ac:spMkLst>
        </pc:spChg>
        <pc:spChg chg="mod">
          <ac:chgData name="Erin Beck" userId="fe1bdb2f-e0a0-410f-b38d-ae32612d3e74" providerId="ADAL" clId="{3E109E49-8182-4531-A554-FB8E73570AEE}" dt="2023-06-12T13:17:55.540" v="192" actId="207"/>
          <ac:spMkLst>
            <pc:docMk/>
            <pc:sldMk cId="2223206383" sldId="459"/>
            <ac:spMk id="13" creationId="{00000000-0000-0000-0000-000000000000}"/>
          </ac:spMkLst>
        </pc:spChg>
      </pc:sldChg>
      <pc:sldChg chg="modSp mod">
        <pc:chgData name="Erin Beck" userId="fe1bdb2f-e0a0-410f-b38d-ae32612d3e74" providerId="ADAL" clId="{3E109E49-8182-4531-A554-FB8E73570AEE}" dt="2023-06-12T13:26:54.978" v="327" actId="207"/>
        <pc:sldMkLst>
          <pc:docMk/>
          <pc:sldMk cId="3435671245" sldId="460"/>
        </pc:sldMkLst>
        <pc:spChg chg="mod">
          <ac:chgData name="Erin Beck" userId="fe1bdb2f-e0a0-410f-b38d-ae32612d3e74" providerId="ADAL" clId="{3E109E49-8182-4531-A554-FB8E73570AEE}" dt="2023-06-12T13:26:54.978" v="327" actId="207"/>
          <ac:spMkLst>
            <pc:docMk/>
            <pc:sldMk cId="3435671245" sldId="460"/>
            <ac:spMk id="2" creationId="{00000000-0000-0000-0000-000000000000}"/>
          </ac:spMkLst>
        </pc:spChg>
        <pc:spChg chg="mod">
          <ac:chgData name="Erin Beck" userId="fe1bdb2f-e0a0-410f-b38d-ae32612d3e74" providerId="ADAL" clId="{3E109E49-8182-4531-A554-FB8E73570AEE}" dt="2023-06-12T13:18:40.860" v="205" actId="207"/>
          <ac:spMkLst>
            <pc:docMk/>
            <pc:sldMk cId="3435671245" sldId="460"/>
            <ac:spMk id="10" creationId="{00000000-0000-0000-0000-000000000000}"/>
          </ac:spMkLst>
        </pc:spChg>
      </pc:sldChg>
      <pc:sldChg chg="modSp mod">
        <pc:chgData name="Erin Beck" userId="fe1bdb2f-e0a0-410f-b38d-ae32612d3e74" providerId="ADAL" clId="{3E109E49-8182-4531-A554-FB8E73570AEE}" dt="2023-06-12T13:40:08.829" v="336" actId="14100"/>
        <pc:sldMkLst>
          <pc:docMk/>
          <pc:sldMk cId="3449306969" sldId="461"/>
        </pc:sldMkLst>
        <pc:spChg chg="mod">
          <ac:chgData name="Erin Beck" userId="fe1bdb2f-e0a0-410f-b38d-ae32612d3e74" providerId="ADAL" clId="{3E109E49-8182-4531-A554-FB8E73570AEE}" dt="2023-06-12T13:40:08.829" v="336" actId="14100"/>
          <ac:spMkLst>
            <pc:docMk/>
            <pc:sldMk cId="3449306969" sldId="461"/>
            <ac:spMk id="3" creationId="{00000000-0000-0000-0000-000000000000}"/>
          </ac:spMkLst>
        </pc:spChg>
      </pc:sldChg>
      <pc:sldChg chg="modSp mod">
        <pc:chgData name="Erin Beck" userId="fe1bdb2f-e0a0-410f-b38d-ae32612d3e74" providerId="ADAL" clId="{3E109E49-8182-4531-A554-FB8E73570AEE}" dt="2023-06-12T13:20:44.545" v="237" actId="207"/>
        <pc:sldMkLst>
          <pc:docMk/>
          <pc:sldMk cId="3721781307" sldId="462"/>
        </pc:sldMkLst>
        <pc:spChg chg="mod">
          <ac:chgData name="Erin Beck" userId="fe1bdb2f-e0a0-410f-b38d-ae32612d3e74" providerId="ADAL" clId="{3E109E49-8182-4531-A554-FB8E73570AEE}" dt="2023-06-12T13:20:36.720" v="235" actId="207"/>
          <ac:spMkLst>
            <pc:docMk/>
            <pc:sldMk cId="3721781307" sldId="462"/>
            <ac:spMk id="2" creationId="{00000000-0000-0000-0000-000000000000}"/>
          </ac:spMkLst>
        </pc:spChg>
        <pc:spChg chg="mod">
          <ac:chgData name="Erin Beck" userId="fe1bdb2f-e0a0-410f-b38d-ae32612d3e74" providerId="ADAL" clId="{3E109E49-8182-4531-A554-FB8E73570AEE}" dt="2023-06-12T13:20:29.312" v="234" actId="404"/>
          <ac:spMkLst>
            <pc:docMk/>
            <pc:sldMk cId="3721781307" sldId="462"/>
            <ac:spMk id="3" creationId="{00000000-0000-0000-0000-000000000000}"/>
          </ac:spMkLst>
        </pc:spChg>
        <pc:graphicFrameChg chg="mod">
          <ac:chgData name="Erin Beck" userId="fe1bdb2f-e0a0-410f-b38d-ae32612d3e74" providerId="ADAL" clId="{3E109E49-8182-4531-A554-FB8E73570AEE}" dt="2023-06-12T13:20:44.545" v="237" actId="207"/>
          <ac:graphicFrameMkLst>
            <pc:docMk/>
            <pc:sldMk cId="3721781307" sldId="462"/>
            <ac:graphicFrameMk id="5" creationId="{00000000-0000-0000-0000-000000000000}"/>
          </ac:graphicFrameMkLst>
        </pc:graphicFrameChg>
        <pc:graphicFrameChg chg="mod">
          <ac:chgData name="Erin Beck" userId="fe1bdb2f-e0a0-410f-b38d-ae32612d3e74" providerId="ADAL" clId="{3E109E49-8182-4531-A554-FB8E73570AEE}" dt="2023-06-12T13:20:39.894" v="236" actId="207"/>
          <ac:graphicFrameMkLst>
            <pc:docMk/>
            <pc:sldMk cId="3721781307" sldId="462"/>
            <ac:graphicFrameMk id="10" creationId="{00000000-0000-0000-0000-000000000000}"/>
          </ac:graphicFrameMkLst>
        </pc:graphicFrameChg>
      </pc:sldChg>
      <pc:sldChg chg="modSp mod">
        <pc:chgData name="Erin Beck" userId="fe1bdb2f-e0a0-410f-b38d-ae32612d3e74" providerId="ADAL" clId="{3E109E49-8182-4531-A554-FB8E73570AEE}" dt="2023-06-12T13:21:31.213" v="252" actId="948"/>
        <pc:sldMkLst>
          <pc:docMk/>
          <pc:sldMk cId="3014881572" sldId="463"/>
        </pc:sldMkLst>
        <pc:spChg chg="mod">
          <ac:chgData name="Erin Beck" userId="fe1bdb2f-e0a0-410f-b38d-ae32612d3e74" providerId="ADAL" clId="{3E109E49-8182-4531-A554-FB8E73570AEE}" dt="2023-06-12T13:21:31.213" v="252" actId="948"/>
          <ac:spMkLst>
            <pc:docMk/>
            <pc:sldMk cId="3014881572" sldId="463"/>
            <ac:spMk id="3" creationId="{00000000-0000-0000-0000-000000000000}"/>
          </ac:spMkLst>
        </pc:spChg>
      </pc:sldChg>
      <pc:sldChg chg="modSp mod">
        <pc:chgData name="Erin Beck" userId="fe1bdb2f-e0a0-410f-b38d-ae32612d3e74" providerId="ADAL" clId="{3E109E49-8182-4531-A554-FB8E73570AEE}" dt="2023-06-12T13:40:39.316" v="343" actId="1076"/>
        <pc:sldMkLst>
          <pc:docMk/>
          <pc:sldMk cId="1870865874" sldId="464"/>
        </pc:sldMkLst>
        <pc:spChg chg="mod">
          <ac:chgData name="Erin Beck" userId="fe1bdb2f-e0a0-410f-b38d-ae32612d3e74" providerId="ADAL" clId="{3E109E49-8182-4531-A554-FB8E73570AEE}" dt="2023-06-12T13:23:45.300" v="290" actId="404"/>
          <ac:spMkLst>
            <pc:docMk/>
            <pc:sldMk cId="1870865874" sldId="464"/>
            <ac:spMk id="2" creationId="{00000000-0000-0000-0000-000000000000}"/>
          </ac:spMkLst>
        </pc:spChg>
        <pc:spChg chg="mod">
          <ac:chgData name="Erin Beck" userId="fe1bdb2f-e0a0-410f-b38d-ae32612d3e74" providerId="ADAL" clId="{3E109E49-8182-4531-A554-FB8E73570AEE}" dt="2023-06-12T13:40:30.310" v="340" actId="27636"/>
          <ac:spMkLst>
            <pc:docMk/>
            <pc:sldMk cId="1870865874" sldId="464"/>
            <ac:spMk id="3" creationId="{00000000-0000-0000-0000-000000000000}"/>
          </ac:spMkLst>
        </pc:spChg>
        <pc:spChg chg="mod">
          <ac:chgData name="Erin Beck" userId="fe1bdb2f-e0a0-410f-b38d-ae32612d3e74" providerId="ADAL" clId="{3E109E49-8182-4531-A554-FB8E73570AEE}" dt="2023-06-12T13:40:33.688" v="341" actId="1076"/>
          <ac:spMkLst>
            <pc:docMk/>
            <pc:sldMk cId="1870865874" sldId="464"/>
            <ac:spMk id="6" creationId="{00000000-0000-0000-0000-000000000000}"/>
          </ac:spMkLst>
        </pc:spChg>
        <pc:graphicFrameChg chg="mod modGraphic">
          <ac:chgData name="Erin Beck" userId="fe1bdb2f-e0a0-410f-b38d-ae32612d3e74" providerId="ADAL" clId="{3E109E49-8182-4531-A554-FB8E73570AEE}" dt="2023-06-12T13:40:39.316" v="343" actId="1076"/>
          <ac:graphicFrameMkLst>
            <pc:docMk/>
            <pc:sldMk cId="1870865874" sldId="464"/>
            <ac:graphicFrameMk id="5" creationId="{00000000-0000-0000-0000-000000000000}"/>
          </ac:graphicFrameMkLst>
        </pc:graphicFrameChg>
      </pc:sldChg>
      <pc:sldChg chg="modSp mod">
        <pc:chgData name="Erin Beck" userId="fe1bdb2f-e0a0-410f-b38d-ae32612d3e74" providerId="ADAL" clId="{3E109E49-8182-4531-A554-FB8E73570AEE}" dt="2023-06-12T13:23:39.655" v="287" actId="404"/>
        <pc:sldMkLst>
          <pc:docMk/>
          <pc:sldMk cId="3055829270" sldId="465"/>
        </pc:sldMkLst>
        <pc:spChg chg="mod">
          <ac:chgData name="Erin Beck" userId="fe1bdb2f-e0a0-410f-b38d-ae32612d3e74" providerId="ADAL" clId="{3E109E49-8182-4531-A554-FB8E73570AEE}" dt="2023-06-12T13:23:39.655" v="287" actId="404"/>
          <ac:spMkLst>
            <pc:docMk/>
            <pc:sldMk cId="3055829270" sldId="465"/>
            <ac:spMk id="2" creationId="{00000000-0000-0000-0000-000000000000}"/>
          </ac:spMkLst>
        </pc:spChg>
        <pc:spChg chg="mod">
          <ac:chgData name="Erin Beck" userId="fe1bdb2f-e0a0-410f-b38d-ae32612d3e74" providerId="ADAL" clId="{3E109E49-8182-4531-A554-FB8E73570AEE}" dt="2023-06-12T13:23:21.729" v="282" actId="14100"/>
          <ac:spMkLst>
            <pc:docMk/>
            <pc:sldMk cId="3055829270" sldId="465"/>
            <ac:spMk id="3" creationId="{00000000-0000-0000-0000-000000000000}"/>
          </ac:spMkLst>
        </pc:spChg>
        <pc:spChg chg="mod">
          <ac:chgData name="Erin Beck" userId="fe1bdb2f-e0a0-410f-b38d-ae32612d3e74" providerId="ADAL" clId="{3E109E49-8182-4531-A554-FB8E73570AEE}" dt="2023-06-12T13:23:29.215" v="284" actId="1076"/>
          <ac:spMkLst>
            <pc:docMk/>
            <pc:sldMk cId="3055829270" sldId="465"/>
            <ac:spMk id="4" creationId="{00000000-0000-0000-0000-000000000000}"/>
          </ac:spMkLst>
        </pc:spChg>
      </pc:sldChg>
      <pc:sldChg chg="modSp mod">
        <pc:chgData name="Erin Beck" userId="fe1bdb2f-e0a0-410f-b38d-ae32612d3e74" providerId="ADAL" clId="{3E109E49-8182-4531-A554-FB8E73570AEE}" dt="2023-06-12T13:24:12.226" v="295" actId="14100"/>
        <pc:sldMkLst>
          <pc:docMk/>
          <pc:sldMk cId="3980534457" sldId="466"/>
        </pc:sldMkLst>
        <pc:spChg chg="mod">
          <ac:chgData name="Erin Beck" userId="fe1bdb2f-e0a0-410f-b38d-ae32612d3e74" providerId="ADAL" clId="{3E109E49-8182-4531-A554-FB8E73570AEE}" dt="2023-06-12T13:23:53.196" v="291" actId="404"/>
          <ac:spMkLst>
            <pc:docMk/>
            <pc:sldMk cId="3980534457" sldId="466"/>
            <ac:spMk id="2" creationId="{00000000-0000-0000-0000-000000000000}"/>
          </ac:spMkLst>
        </pc:spChg>
        <pc:spChg chg="mod">
          <ac:chgData name="Erin Beck" userId="fe1bdb2f-e0a0-410f-b38d-ae32612d3e74" providerId="ADAL" clId="{3E109E49-8182-4531-A554-FB8E73570AEE}" dt="2023-06-12T13:24:12.226" v="295" actId="14100"/>
          <ac:spMkLst>
            <pc:docMk/>
            <pc:sldMk cId="3980534457" sldId="466"/>
            <ac:spMk id="3" creationId="{00000000-0000-0000-0000-000000000000}"/>
          </ac:spMkLst>
        </pc:spChg>
        <pc:spChg chg="mod">
          <ac:chgData name="Erin Beck" userId="fe1bdb2f-e0a0-410f-b38d-ae32612d3e74" providerId="ADAL" clId="{3E109E49-8182-4531-A554-FB8E73570AEE}" dt="2023-06-12T13:24:00.916" v="292" actId="2711"/>
          <ac:spMkLst>
            <pc:docMk/>
            <pc:sldMk cId="3980534457" sldId="466"/>
            <ac:spMk id="7" creationId="{00000000-0000-0000-0000-000000000000}"/>
          </ac:spMkLst>
        </pc:spChg>
      </pc:sldChg>
      <pc:sldChg chg="modSp mod">
        <pc:chgData name="Erin Beck" userId="fe1bdb2f-e0a0-410f-b38d-ae32612d3e74" providerId="ADAL" clId="{3E109E49-8182-4531-A554-FB8E73570AEE}" dt="2023-06-12T13:39:56.608" v="334" actId="948"/>
        <pc:sldMkLst>
          <pc:docMk/>
          <pc:sldMk cId="3314743685" sldId="469"/>
        </pc:sldMkLst>
        <pc:spChg chg="mod">
          <ac:chgData name="Erin Beck" userId="fe1bdb2f-e0a0-410f-b38d-ae32612d3e74" providerId="ADAL" clId="{3E109E49-8182-4531-A554-FB8E73570AEE}" dt="2023-06-12T13:26:38.915" v="323" actId="207"/>
          <ac:spMkLst>
            <pc:docMk/>
            <pc:sldMk cId="3314743685" sldId="469"/>
            <ac:spMk id="2" creationId="{00000000-0000-0000-0000-000000000000}"/>
          </ac:spMkLst>
        </pc:spChg>
        <pc:spChg chg="mod">
          <ac:chgData name="Erin Beck" userId="fe1bdb2f-e0a0-410f-b38d-ae32612d3e74" providerId="ADAL" clId="{3E109E49-8182-4531-A554-FB8E73570AEE}" dt="2023-06-12T13:39:56.608" v="334" actId="948"/>
          <ac:spMkLst>
            <pc:docMk/>
            <pc:sldMk cId="3314743685" sldId="469"/>
            <ac:spMk id="3" creationId="{00000000-0000-0000-0000-000000000000}"/>
          </ac:spMkLst>
        </pc:spChg>
      </pc:sldChg>
      <pc:sldChg chg="modSp mod">
        <pc:chgData name="Erin Beck" userId="fe1bdb2f-e0a0-410f-b38d-ae32612d3e74" providerId="ADAL" clId="{3E109E49-8182-4531-A554-FB8E73570AEE}" dt="2023-06-12T13:39:34.789" v="331" actId="207"/>
        <pc:sldMkLst>
          <pc:docMk/>
          <pc:sldMk cId="2044115456" sldId="470"/>
        </pc:sldMkLst>
        <pc:spChg chg="mod">
          <ac:chgData name="Erin Beck" userId="fe1bdb2f-e0a0-410f-b38d-ae32612d3e74" providerId="ADAL" clId="{3E109E49-8182-4531-A554-FB8E73570AEE}" dt="2023-06-12T13:02:34.017" v="14" actId="27636"/>
          <ac:spMkLst>
            <pc:docMk/>
            <pc:sldMk cId="2044115456" sldId="470"/>
            <ac:spMk id="2" creationId="{00000000-0000-0000-0000-000000000000}"/>
          </ac:spMkLst>
        </pc:spChg>
        <pc:spChg chg="mod">
          <ac:chgData name="Erin Beck" userId="fe1bdb2f-e0a0-410f-b38d-ae32612d3e74" providerId="ADAL" clId="{3E109E49-8182-4531-A554-FB8E73570AEE}" dt="2023-06-12T13:39:34.789" v="331" actId="207"/>
          <ac:spMkLst>
            <pc:docMk/>
            <pc:sldMk cId="2044115456" sldId="470"/>
            <ac:spMk id="3" creationId="{00000000-0000-0000-0000-000000000000}"/>
          </ac:spMkLst>
        </pc:spChg>
      </pc:sldChg>
      <pc:sldChg chg="modSp mod">
        <pc:chgData name="Erin Beck" userId="fe1bdb2f-e0a0-410f-b38d-ae32612d3e74" providerId="ADAL" clId="{3E109E49-8182-4531-A554-FB8E73570AEE}" dt="2023-06-12T13:39:43.384" v="333" actId="14100"/>
        <pc:sldMkLst>
          <pc:docMk/>
          <pc:sldMk cId="3379160499" sldId="471"/>
        </pc:sldMkLst>
        <pc:spChg chg="mod">
          <ac:chgData name="Erin Beck" userId="fe1bdb2f-e0a0-410f-b38d-ae32612d3e74" providerId="ADAL" clId="{3E109E49-8182-4531-A554-FB8E73570AEE}" dt="2023-06-12T13:02:34.017" v="15" actId="27636"/>
          <ac:spMkLst>
            <pc:docMk/>
            <pc:sldMk cId="3379160499" sldId="471"/>
            <ac:spMk id="2" creationId="{00000000-0000-0000-0000-000000000000}"/>
          </ac:spMkLst>
        </pc:spChg>
        <pc:spChg chg="mod">
          <ac:chgData name="Erin Beck" userId="fe1bdb2f-e0a0-410f-b38d-ae32612d3e74" providerId="ADAL" clId="{3E109E49-8182-4531-A554-FB8E73570AEE}" dt="2023-06-12T13:39:43.384" v="333" actId="14100"/>
          <ac:spMkLst>
            <pc:docMk/>
            <pc:sldMk cId="3379160499" sldId="471"/>
            <ac:spMk id="3" creationId="{00000000-0000-0000-0000-000000000000}"/>
          </ac:spMkLst>
        </pc:spChg>
      </pc:sldChg>
      <pc:sldChg chg="modSp mod">
        <pc:chgData name="Erin Beck" userId="fe1bdb2f-e0a0-410f-b38d-ae32612d3e74" providerId="ADAL" clId="{3E109E49-8182-4531-A554-FB8E73570AEE}" dt="2023-06-12T13:26:51.152" v="326" actId="207"/>
        <pc:sldMkLst>
          <pc:docMk/>
          <pc:sldMk cId="104498675" sldId="472"/>
        </pc:sldMkLst>
        <pc:spChg chg="mod">
          <ac:chgData name="Erin Beck" userId="fe1bdb2f-e0a0-410f-b38d-ae32612d3e74" providerId="ADAL" clId="{3E109E49-8182-4531-A554-FB8E73570AEE}" dt="2023-06-12T13:26:51.152" v="326" actId="207"/>
          <ac:spMkLst>
            <pc:docMk/>
            <pc:sldMk cId="104498675" sldId="472"/>
            <ac:spMk id="2" creationId="{00000000-0000-0000-0000-000000000000}"/>
          </ac:spMkLst>
        </pc:spChg>
        <pc:spChg chg="mod">
          <ac:chgData name="Erin Beck" userId="fe1bdb2f-e0a0-410f-b38d-ae32612d3e74" providerId="ADAL" clId="{3E109E49-8182-4531-A554-FB8E73570AEE}" dt="2023-06-12T13:18:22.828" v="200" actId="27636"/>
          <ac:spMkLst>
            <pc:docMk/>
            <pc:sldMk cId="104498675" sldId="472"/>
            <ac:spMk id="3" creationId="{00000000-0000-0000-0000-000000000000}"/>
          </ac:spMkLst>
        </pc:spChg>
      </pc:sldChg>
      <pc:sldChg chg="modSp mod">
        <pc:chgData name="Erin Beck" userId="fe1bdb2f-e0a0-410f-b38d-ae32612d3e74" providerId="ADAL" clId="{3E109E49-8182-4531-A554-FB8E73570AEE}" dt="2023-06-12T13:26:57.823" v="328" actId="207"/>
        <pc:sldMkLst>
          <pc:docMk/>
          <pc:sldMk cId="1049610886" sldId="473"/>
        </pc:sldMkLst>
        <pc:spChg chg="mod">
          <ac:chgData name="Erin Beck" userId="fe1bdb2f-e0a0-410f-b38d-ae32612d3e74" providerId="ADAL" clId="{3E109E49-8182-4531-A554-FB8E73570AEE}" dt="2023-06-12T13:26:57.823" v="328" actId="207"/>
          <ac:spMkLst>
            <pc:docMk/>
            <pc:sldMk cId="1049610886" sldId="473"/>
            <ac:spMk id="2" creationId="{00000000-0000-0000-0000-000000000000}"/>
          </ac:spMkLst>
        </pc:spChg>
        <pc:spChg chg="mod">
          <ac:chgData name="Erin Beck" userId="fe1bdb2f-e0a0-410f-b38d-ae32612d3e74" providerId="ADAL" clId="{3E109E49-8182-4531-A554-FB8E73570AEE}" dt="2023-06-12T13:19:18.540" v="219" actId="948"/>
          <ac:spMkLst>
            <pc:docMk/>
            <pc:sldMk cId="1049610886" sldId="473"/>
            <ac:spMk id="3" creationId="{00000000-0000-0000-0000-000000000000}"/>
          </ac:spMkLst>
        </pc:spChg>
      </pc:sldChg>
      <pc:sldChg chg="modSp mod">
        <pc:chgData name="Erin Beck" userId="fe1bdb2f-e0a0-410f-b38d-ae32612d3e74" providerId="ADAL" clId="{3E109E49-8182-4531-A554-FB8E73570AEE}" dt="2023-06-12T13:26:12.581" v="321" actId="113"/>
        <pc:sldMkLst>
          <pc:docMk/>
          <pc:sldMk cId="3219722687" sldId="475"/>
        </pc:sldMkLst>
        <pc:spChg chg="mod">
          <ac:chgData name="Erin Beck" userId="fe1bdb2f-e0a0-410f-b38d-ae32612d3e74" providerId="ADAL" clId="{3E109E49-8182-4531-A554-FB8E73570AEE}" dt="2023-06-12T13:26:12.581" v="321" actId="113"/>
          <ac:spMkLst>
            <pc:docMk/>
            <pc:sldMk cId="3219722687" sldId="475"/>
            <ac:spMk id="3" creationId="{00000000-0000-0000-0000-000000000000}"/>
          </ac:spMkLst>
        </pc:spChg>
      </pc:sldChg>
      <pc:sldChg chg="modSp mod">
        <pc:chgData name="Erin Beck" userId="fe1bdb2f-e0a0-410f-b38d-ae32612d3e74" providerId="ADAL" clId="{3E109E49-8182-4531-A554-FB8E73570AEE}" dt="2023-06-12T13:06:07.218" v="78" actId="27636"/>
        <pc:sldMkLst>
          <pc:docMk/>
          <pc:sldMk cId="775372375" sldId="476"/>
        </pc:sldMkLst>
        <pc:spChg chg="mod">
          <ac:chgData name="Erin Beck" userId="fe1bdb2f-e0a0-410f-b38d-ae32612d3e74" providerId="ADAL" clId="{3E109E49-8182-4531-A554-FB8E73570AEE}" dt="2023-06-12T13:05:53.766" v="71" actId="404"/>
          <ac:spMkLst>
            <pc:docMk/>
            <pc:sldMk cId="775372375" sldId="476"/>
            <ac:spMk id="2" creationId="{00000000-0000-0000-0000-000000000000}"/>
          </ac:spMkLst>
        </pc:spChg>
        <pc:spChg chg="mod">
          <ac:chgData name="Erin Beck" userId="fe1bdb2f-e0a0-410f-b38d-ae32612d3e74" providerId="ADAL" clId="{3E109E49-8182-4531-A554-FB8E73570AEE}" dt="2023-06-12T13:06:07.218" v="78" actId="27636"/>
          <ac:spMkLst>
            <pc:docMk/>
            <pc:sldMk cId="775372375" sldId="476"/>
            <ac:spMk id="3" creationId="{00000000-0000-0000-0000-000000000000}"/>
          </ac:spMkLst>
        </pc:spChg>
      </pc:sldChg>
      <pc:sldChg chg="modSp mod">
        <pc:chgData name="Erin Beck" userId="fe1bdb2f-e0a0-410f-b38d-ae32612d3e74" providerId="ADAL" clId="{3E109E49-8182-4531-A554-FB8E73570AEE}" dt="2023-06-12T13:07:42.344" v="106" actId="14100"/>
        <pc:sldMkLst>
          <pc:docMk/>
          <pc:sldMk cId="335662159" sldId="478"/>
        </pc:sldMkLst>
        <pc:spChg chg="mod">
          <ac:chgData name="Erin Beck" userId="fe1bdb2f-e0a0-410f-b38d-ae32612d3e74" providerId="ADAL" clId="{3E109E49-8182-4531-A554-FB8E73570AEE}" dt="2023-06-12T13:06:49.559" v="91" actId="14100"/>
          <ac:spMkLst>
            <pc:docMk/>
            <pc:sldMk cId="335662159" sldId="478"/>
            <ac:spMk id="2" creationId="{00000000-0000-0000-0000-000000000000}"/>
          </ac:spMkLst>
        </pc:spChg>
        <pc:spChg chg="mod">
          <ac:chgData name="Erin Beck" userId="fe1bdb2f-e0a0-410f-b38d-ae32612d3e74" providerId="ADAL" clId="{3E109E49-8182-4531-A554-FB8E73570AEE}" dt="2023-06-12T13:07:20.490" v="101" actId="14100"/>
          <ac:spMkLst>
            <pc:docMk/>
            <pc:sldMk cId="335662159" sldId="478"/>
            <ac:spMk id="3" creationId="{00000000-0000-0000-0000-000000000000}"/>
          </ac:spMkLst>
        </pc:spChg>
        <pc:spChg chg="mod">
          <ac:chgData name="Erin Beck" userId="fe1bdb2f-e0a0-410f-b38d-ae32612d3e74" providerId="ADAL" clId="{3E109E49-8182-4531-A554-FB8E73570AEE}" dt="2023-06-12T13:07:42.344" v="106" actId="14100"/>
          <ac:spMkLst>
            <pc:docMk/>
            <pc:sldMk cId="335662159" sldId="478"/>
            <ac:spMk id="4" creationId="{00000000-0000-0000-0000-000000000000}"/>
          </ac:spMkLst>
        </pc:spChg>
        <pc:picChg chg="mod">
          <ac:chgData name="Erin Beck" userId="fe1bdb2f-e0a0-410f-b38d-ae32612d3e74" providerId="ADAL" clId="{3E109E49-8182-4531-A554-FB8E73570AEE}" dt="2023-06-12T13:07:28.929" v="103" actId="1076"/>
          <ac:picMkLst>
            <pc:docMk/>
            <pc:sldMk cId="335662159" sldId="478"/>
            <ac:picMk id="6" creationId="{00000000-0000-0000-0000-000000000000}"/>
          </ac:picMkLst>
        </pc:picChg>
      </pc:sldChg>
      <pc:sldChg chg="modSp mod">
        <pc:chgData name="Erin Beck" userId="fe1bdb2f-e0a0-410f-b38d-ae32612d3e74" providerId="ADAL" clId="{3E109E49-8182-4531-A554-FB8E73570AEE}" dt="2023-06-12T13:26:44.289" v="324" actId="207"/>
        <pc:sldMkLst>
          <pc:docMk/>
          <pc:sldMk cId="1332958796" sldId="480"/>
        </pc:sldMkLst>
        <pc:spChg chg="mod">
          <ac:chgData name="Erin Beck" userId="fe1bdb2f-e0a0-410f-b38d-ae32612d3e74" providerId="ADAL" clId="{3E109E49-8182-4531-A554-FB8E73570AEE}" dt="2023-06-12T13:26:44.289" v="324" actId="207"/>
          <ac:spMkLst>
            <pc:docMk/>
            <pc:sldMk cId="1332958796" sldId="480"/>
            <ac:spMk id="2" creationId="{00000000-0000-0000-0000-000000000000}"/>
          </ac:spMkLst>
        </pc:spChg>
        <pc:spChg chg="mod">
          <ac:chgData name="Erin Beck" userId="fe1bdb2f-e0a0-410f-b38d-ae32612d3e74" providerId="ADAL" clId="{3E109E49-8182-4531-A554-FB8E73570AEE}" dt="2023-06-12T13:17:19.545" v="187" actId="113"/>
          <ac:spMkLst>
            <pc:docMk/>
            <pc:sldMk cId="1332958796" sldId="480"/>
            <ac:spMk id="3" creationId="{00000000-0000-0000-0000-000000000000}"/>
          </ac:spMkLst>
        </pc:spChg>
      </pc:sldChg>
      <pc:sldChg chg="modSp mod">
        <pc:chgData name="Erin Beck" userId="fe1bdb2f-e0a0-410f-b38d-ae32612d3e74" providerId="ADAL" clId="{3E109E49-8182-4531-A554-FB8E73570AEE}" dt="2023-06-12T13:24:52.562" v="306" actId="948"/>
        <pc:sldMkLst>
          <pc:docMk/>
          <pc:sldMk cId="2067282974" sldId="482"/>
        </pc:sldMkLst>
        <pc:spChg chg="mod">
          <ac:chgData name="Erin Beck" userId="fe1bdb2f-e0a0-410f-b38d-ae32612d3e74" providerId="ADAL" clId="{3E109E49-8182-4531-A554-FB8E73570AEE}" dt="2023-06-12T13:24:52.562" v="306" actId="948"/>
          <ac:spMkLst>
            <pc:docMk/>
            <pc:sldMk cId="2067282974" sldId="482"/>
            <ac:spMk id="3" creationId="{00000000-0000-0000-0000-000000000000}"/>
          </ac:spMkLst>
        </pc:spChg>
      </pc:sldChg>
      <pc:sldChg chg="modSp mod">
        <pc:chgData name="Erin Beck" userId="fe1bdb2f-e0a0-410f-b38d-ae32612d3e74" providerId="ADAL" clId="{3E109E49-8182-4531-A554-FB8E73570AEE}" dt="2023-06-12T13:03:57.888" v="40" actId="948"/>
        <pc:sldMkLst>
          <pc:docMk/>
          <pc:sldMk cId="2556423875" sldId="483"/>
        </pc:sldMkLst>
        <pc:spChg chg="mod">
          <ac:chgData name="Erin Beck" userId="fe1bdb2f-e0a0-410f-b38d-ae32612d3e74" providerId="ADAL" clId="{3E109E49-8182-4531-A554-FB8E73570AEE}" dt="2023-06-12T13:03:57.888" v="40" actId="948"/>
          <ac:spMkLst>
            <pc:docMk/>
            <pc:sldMk cId="2556423875" sldId="483"/>
            <ac:spMk id="3" creationId="{00000000-0000-0000-0000-000000000000}"/>
          </ac:spMkLst>
        </pc:spChg>
      </pc:sldChg>
      <pc:sldChg chg="modSp mod">
        <pc:chgData name="Erin Beck" userId="fe1bdb2f-e0a0-410f-b38d-ae32612d3e74" providerId="ADAL" clId="{3E109E49-8182-4531-A554-FB8E73570AEE}" dt="2023-06-12T13:04:28.725" v="51" actId="27636"/>
        <pc:sldMkLst>
          <pc:docMk/>
          <pc:sldMk cId="2680537401" sldId="484"/>
        </pc:sldMkLst>
        <pc:spChg chg="mod">
          <ac:chgData name="Erin Beck" userId="fe1bdb2f-e0a0-410f-b38d-ae32612d3e74" providerId="ADAL" clId="{3E109E49-8182-4531-A554-FB8E73570AEE}" dt="2023-06-12T13:04:28.725" v="51" actId="27636"/>
          <ac:spMkLst>
            <pc:docMk/>
            <pc:sldMk cId="2680537401" sldId="484"/>
            <ac:spMk id="3" creationId="{00000000-0000-0000-0000-000000000000}"/>
          </ac:spMkLst>
        </pc:spChg>
      </pc:sldChg>
      <pc:sldChg chg="delSp modSp mod">
        <pc:chgData name="Erin Beck" userId="fe1bdb2f-e0a0-410f-b38d-ae32612d3e74" providerId="ADAL" clId="{3E109E49-8182-4531-A554-FB8E73570AEE}" dt="2023-06-12T13:03:18.393" v="33" actId="478"/>
        <pc:sldMkLst>
          <pc:docMk/>
          <pc:sldMk cId="3386191560" sldId="490"/>
        </pc:sldMkLst>
        <pc:spChg chg="mod">
          <ac:chgData name="Erin Beck" userId="fe1bdb2f-e0a0-410f-b38d-ae32612d3e74" providerId="ADAL" clId="{3E109E49-8182-4531-A554-FB8E73570AEE}" dt="2023-06-12T13:01:40.712" v="1" actId="27636"/>
          <ac:spMkLst>
            <pc:docMk/>
            <pc:sldMk cId="3386191560" sldId="490"/>
            <ac:spMk id="2" creationId="{00000000-0000-0000-0000-000000000000}"/>
          </ac:spMkLst>
        </pc:spChg>
        <pc:spChg chg="del">
          <ac:chgData name="Erin Beck" userId="fe1bdb2f-e0a0-410f-b38d-ae32612d3e74" providerId="ADAL" clId="{3E109E49-8182-4531-A554-FB8E73570AEE}" dt="2023-06-12T13:03:18.393" v="33" actId="478"/>
          <ac:spMkLst>
            <pc:docMk/>
            <pc:sldMk cId="3386191560" sldId="490"/>
            <ac:spMk id="3" creationId="{00000000-0000-0000-0000-000000000000}"/>
          </ac:spMkLst>
        </pc:spChg>
      </pc:sldChg>
      <pc:sldChg chg="modSp mod">
        <pc:chgData name="Erin Beck" userId="fe1bdb2f-e0a0-410f-b38d-ae32612d3e74" providerId="ADAL" clId="{3E109E49-8182-4531-A554-FB8E73570AEE}" dt="2023-06-12T13:01:40.720" v="2" actId="27636"/>
        <pc:sldMkLst>
          <pc:docMk/>
          <pc:sldMk cId="1118240138" sldId="493"/>
        </pc:sldMkLst>
        <pc:spChg chg="mod">
          <ac:chgData name="Erin Beck" userId="fe1bdb2f-e0a0-410f-b38d-ae32612d3e74" providerId="ADAL" clId="{3E109E49-8182-4531-A554-FB8E73570AEE}" dt="2023-06-12T13:01:40.720" v="2" actId="27636"/>
          <ac:spMkLst>
            <pc:docMk/>
            <pc:sldMk cId="1118240138" sldId="493"/>
            <ac:spMk id="2" creationId="{00000000-0000-0000-0000-000000000000}"/>
          </ac:spMkLst>
        </pc:spChg>
      </pc:sldChg>
      <pc:sldChg chg="modSp mod">
        <pc:chgData name="Erin Beck" userId="fe1bdb2f-e0a0-410f-b38d-ae32612d3e74" providerId="ADAL" clId="{3E109E49-8182-4531-A554-FB8E73570AEE}" dt="2023-06-12T13:24:36.513" v="303" actId="948"/>
        <pc:sldMkLst>
          <pc:docMk/>
          <pc:sldMk cId="4134691373" sldId="494"/>
        </pc:sldMkLst>
        <pc:spChg chg="mod">
          <ac:chgData name="Erin Beck" userId="fe1bdb2f-e0a0-410f-b38d-ae32612d3e74" providerId="ADAL" clId="{3E109E49-8182-4531-A554-FB8E73570AEE}" dt="2023-06-12T13:24:36.513" v="303" actId="948"/>
          <ac:spMkLst>
            <pc:docMk/>
            <pc:sldMk cId="4134691373" sldId="494"/>
            <ac:spMk id="3" creationId="{00000000-0000-0000-0000-000000000000}"/>
          </ac:spMkLst>
        </pc:spChg>
      </pc:sldChg>
      <pc:sldChg chg="modSp mod">
        <pc:chgData name="Erin Beck" userId="fe1bdb2f-e0a0-410f-b38d-ae32612d3e74" providerId="ADAL" clId="{3E109E49-8182-4531-A554-FB8E73570AEE}" dt="2023-06-12T13:25:19.826" v="314" actId="948"/>
        <pc:sldMkLst>
          <pc:docMk/>
          <pc:sldMk cId="3340268917" sldId="495"/>
        </pc:sldMkLst>
        <pc:spChg chg="mod">
          <ac:chgData name="Erin Beck" userId="fe1bdb2f-e0a0-410f-b38d-ae32612d3e74" providerId="ADAL" clId="{3E109E49-8182-4531-A554-FB8E73570AEE}" dt="2023-06-12T13:25:19.826" v="314" actId="948"/>
          <ac:spMkLst>
            <pc:docMk/>
            <pc:sldMk cId="3340268917" sldId="495"/>
            <ac:spMk id="3" creationId="{00000000-0000-0000-0000-000000000000}"/>
          </ac:spMkLst>
        </pc:spChg>
      </pc:sldChg>
      <pc:sldChg chg="modSp mod">
        <pc:chgData name="Erin Beck" userId="fe1bdb2f-e0a0-410f-b38d-ae32612d3e74" providerId="ADAL" clId="{3E109E49-8182-4531-A554-FB8E73570AEE}" dt="2023-06-12T13:25:31.102" v="319" actId="27636"/>
        <pc:sldMkLst>
          <pc:docMk/>
          <pc:sldMk cId="1217388895" sldId="496"/>
        </pc:sldMkLst>
        <pc:spChg chg="mod">
          <ac:chgData name="Erin Beck" userId="fe1bdb2f-e0a0-410f-b38d-ae32612d3e74" providerId="ADAL" clId="{3E109E49-8182-4531-A554-FB8E73570AEE}" dt="2023-06-12T13:25:31.102" v="319" actId="27636"/>
          <ac:spMkLst>
            <pc:docMk/>
            <pc:sldMk cId="1217388895" sldId="496"/>
            <ac:spMk id="3" creationId="{00000000-0000-0000-0000-000000000000}"/>
          </ac:spMkLst>
        </pc:spChg>
      </pc:sldChg>
      <pc:sldChg chg="modSp mod">
        <pc:chgData name="Erin Beck" userId="fe1bdb2f-e0a0-410f-b38d-ae32612d3e74" providerId="ADAL" clId="{3E109E49-8182-4531-A554-FB8E73570AEE}" dt="2023-06-12T13:03:14.286" v="32" actId="122"/>
        <pc:sldMkLst>
          <pc:docMk/>
          <pc:sldMk cId="811837880" sldId="497"/>
        </pc:sldMkLst>
        <pc:spChg chg="mod">
          <ac:chgData name="Erin Beck" userId="fe1bdb2f-e0a0-410f-b38d-ae32612d3e74" providerId="ADAL" clId="{3E109E49-8182-4531-A554-FB8E73570AEE}" dt="2023-06-12T13:03:14.286" v="32" actId="122"/>
          <ac:spMkLst>
            <pc:docMk/>
            <pc:sldMk cId="811837880" sldId="497"/>
            <ac:spMk id="3" creationId="{00000000-0000-0000-0000-000000000000}"/>
          </ac:spMkLst>
        </pc:spChg>
      </pc:sldChg>
      <pc:sldMasterChg chg="modSp modSldLayout">
        <pc:chgData name="Erin Beck" userId="fe1bdb2f-e0a0-410f-b38d-ae32612d3e74" providerId="ADAL" clId="{3E109E49-8182-4531-A554-FB8E73570AEE}" dt="2023-06-12T13:02:46.655" v="30" actId="2711"/>
        <pc:sldMasterMkLst>
          <pc:docMk/>
          <pc:sldMasterMk cId="0" sldId="2147483648"/>
        </pc:sldMasterMkLst>
        <pc:spChg chg="mod">
          <ac:chgData name="Erin Beck" userId="fe1bdb2f-e0a0-410f-b38d-ae32612d3e74" providerId="ADAL" clId="{3E109E49-8182-4531-A554-FB8E73570AEE}" dt="2023-06-12T13:02:33.993" v="12" actId="2711"/>
          <ac:spMkLst>
            <pc:docMk/>
            <pc:sldMasterMk cId="0" sldId="2147483648"/>
            <ac:spMk id="2" creationId="{00000000-0000-0000-0000-000000000000}"/>
          </ac:spMkLst>
        </pc:spChg>
        <pc:spChg chg="mod">
          <ac:chgData name="Erin Beck" userId="fe1bdb2f-e0a0-410f-b38d-ae32612d3e74" providerId="ADAL" clId="{3E109E49-8182-4531-A554-FB8E73570AEE}" dt="2023-06-12T13:02:40.932" v="16" actId="2711"/>
          <ac:spMkLst>
            <pc:docMk/>
            <pc:sldMasterMk cId="0" sldId="2147483648"/>
            <ac:spMk id="3" creationId="{00000000-0000-0000-0000-000000000000}"/>
          </ac:spMkLst>
        </pc:spChg>
        <pc:sldLayoutChg chg="modSp">
          <pc:chgData name="Erin Beck" userId="fe1bdb2f-e0a0-410f-b38d-ae32612d3e74" providerId="ADAL" clId="{3E109E49-8182-4531-A554-FB8E73570AEE}" dt="2023-06-12T13:02:46.655" v="30" actId="2711"/>
          <pc:sldLayoutMkLst>
            <pc:docMk/>
            <pc:sldMasterMk cId="0" sldId="2147483648"/>
            <pc:sldLayoutMk cId="0" sldId="2147483649"/>
          </pc:sldLayoutMkLst>
          <pc:spChg chg="mod">
            <ac:chgData name="Erin Beck" userId="fe1bdb2f-e0a0-410f-b38d-ae32612d3e74" providerId="ADAL" clId="{3E109E49-8182-4531-A554-FB8E73570AEE}" dt="2023-06-12T13:02:46.655" v="30" actId="2711"/>
            <ac:spMkLst>
              <pc:docMk/>
              <pc:sldMasterMk cId="0" sldId="2147483648"/>
              <pc:sldLayoutMk cId="0" sldId="2147483649"/>
              <ac:spMk id="2" creationId="{00000000-0000-0000-0000-000000000000}"/>
            </ac:spMkLst>
          </pc:spChg>
          <pc:spChg chg="mod">
            <ac:chgData name="Erin Beck" userId="fe1bdb2f-e0a0-410f-b38d-ae32612d3e74" providerId="ADAL" clId="{3E109E49-8182-4531-A554-FB8E73570AEE}" dt="2023-06-12T13:02:46.655" v="30" actId="2711"/>
            <ac:spMkLst>
              <pc:docMk/>
              <pc:sldMasterMk cId="0" sldId="2147483648"/>
              <pc:sldLayoutMk cId="0" sldId="2147483649"/>
              <ac:spMk id="3" creationId="{00000000-0000-0000-0000-000000000000}"/>
            </ac:spMkLst>
          </pc:spChg>
        </pc:sldLayoutChg>
        <pc:sldLayoutChg chg="modSp">
          <pc:chgData name="Erin Beck" userId="fe1bdb2f-e0a0-410f-b38d-ae32612d3e74" providerId="ADAL" clId="{3E109E49-8182-4531-A554-FB8E73570AEE}" dt="2023-06-12T13:01:40.663" v="0" actId="2711"/>
          <pc:sldLayoutMkLst>
            <pc:docMk/>
            <pc:sldMasterMk cId="0" sldId="2147483648"/>
            <pc:sldLayoutMk cId="0" sldId="2147483652"/>
          </pc:sldLayoutMkLst>
          <pc:spChg chg="mod">
            <ac:chgData name="Erin Beck" userId="fe1bdb2f-e0a0-410f-b38d-ae32612d3e74" providerId="ADAL" clId="{3E109E49-8182-4531-A554-FB8E73570AEE}" dt="2023-06-12T13:01:40.663" v="0" actId="2711"/>
            <ac:spMkLst>
              <pc:docMk/>
              <pc:sldMasterMk cId="0" sldId="2147483648"/>
              <pc:sldLayoutMk cId="0" sldId="2147483652"/>
              <ac:spMk id="2" creationId="{00000000-0000-0000-0000-000000000000}"/>
            </ac:spMkLst>
          </pc:spChg>
        </pc:sldLayoutChg>
        <pc:sldLayoutChg chg="modSp">
          <pc:chgData name="Erin Beck" userId="fe1bdb2f-e0a0-410f-b38d-ae32612d3e74" providerId="ADAL" clId="{3E109E49-8182-4531-A554-FB8E73570AEE}" dt="2023-06-12T13:01:48.502" v="3" actId="2711"/>
          <pc:sldLayoutMkLst>
            <pc:docMk/>
            <pc:sldMasterMk cId="0" sldId="2147483648"/>
            <pc:sldLayoutMk cId="0" sldId="2147483653"/>
          </pc:sldLayoutMkLst>
          <pc:spChg chg="mod">
            <ac:chgData name="Erin Beck" userId="fe1bdb2f-e0a0-410f-b38d-ae32612d3e74" providerId="ADAL" clId="{3E109E49-8182-4531-A554-FB8E73570AEE}" dt="2023-06-12T13:01:48.502" v="3" actId="2711"/>
            <ac:spMkLst>
              <pc:docMk/>
              <pc:sldMasterMk cId="0" sldId="2147483648"/>
              <pc:sldLayoutMk cId="0" sldId="2147483653"/>
              <ac:spMk id="2" creationId="{00000000-0000-0000-0000-000000000000}"/>
            </ac:spMkLst>
          </pc:spChg>
          <pc:spChg chg="mod">
            <ac:chgData name="Erin Beck" userId="fe1bdb2f-e0a0-410f-b38d-ae32612d3e74" providerId="ADAL" clId="{3E109E49-8182-4531-A554-FB8E73570AEE}" dt="2023-06-12T13:01:48.502" v="3" actId="2711"/>
            <ac:spMkLst>
              <pc:docMk/>
              <pc:sldMasterMk cId="0" sldId="2147483648"/>
              <pc:sldLayoutMk cId="0" sldId="2147483653"/>
              <ac:spMk id="3" creationId="{00000000-0000-0000-0000-000000000000}"/>
            </ac:spMkLst>
          </pc:spChg>
          <pc:spChg chg="mod">
            <ac:chgData name="Erin Beck" userId="fe1bdb2f-e0a0-410f-b38d-ae32612d3e74" providerId="ADAL" clId="{3E109E49-8182-4531-A554-FB8E73570AEE}" dt="2023-06-12T13:01:48.502" v="3" actId="2711"/>
            <ac:spMkLst>
              <pc:docMk/>
              <pc:sldMasterMk cId="0" sldId="2147483648"/>
              <pc:sldLayoutMk cId="0" sldId="2147483653"/>
              <ac:spMk id="4" creationId="{00000000-0000-0000-0000-000000000000}"/>
            </ac:spMkLst>
          </pc:spChg>
        </pc:sldLayoutChg>
        <pc:sldLayoutChg chg="modSp">
          <pc:chgData name="Erin Beck" userId="fe1bdb2f-e0a0-410f-b38d-ae32612d3e74" providerId="ADAL" clId="{3E109E49-8182-4531-A554-FB8E73570AEE}" dt="2023-06-12T13:01:55.920" v="6" actId="2711"/>
          <pc:sldLayoutMkLst>
            <pc:docMk/>
            <pc:sldMasterMk cId="0" sldId="2147483648"/>
            <pc:sldLayoutMk cId="0" sldId="2147483654"/>
          </pc:sldLayoutMkLst>
          <pc:spChg chg="mod">
            <ac:chgData name="Erin Beck" userId="fe1bdb2f-e0a0-410f-b38d-ae32612d3e74" providerId="ADAL" clId="{3E109E49-8182-4531-A554-FB8E73570AEE}" dt="2023-06-12T13:01:55.920" v="6" actId="2711"/>
            <ac:spMkLst>
              <pc:docMk/>
              <pc:sldMasterMk cId="0" sldId="2147483648"/>
              <pc:sldLayoutMk cId="0" sldId="2147483654"/>
              <ac:spMk id="2" creationId="{00000000-0000-0000-0000-000000000000}"/>
            </ac:spMkLst>
          </pc:spChg>
          <pc:spChg chg="mod">
            <ac:chgData name="Erin Beck" userId="fe1bdb2f-e0a0-410f-b38d-ae32612d3e74" providerId="ADAL" clId="{3E109E49-8182-4531-A554-FB8E73570AEE}" dt="2023-06-12T13:01:55.920" v="6" actId="2711"/>
            <ac:spMkLst>
              <pc:docMk/>
              <pc:sldMasterMk cId="0" sldId="2147483648"/>
              <pc:sldLayoutMk cId="0" sldId="2147483654"/>
              <ac:spMk id="3" creationId="{00000000-0000-0000-0000-000000000000}"/>
            </ac:spMkLst>
          </pc:spChg>
          <pc:spChg chg="mod">
            <ac:chgData name="Erin Beck" userId="fe1bdb2f-e0a0-410f-b38d-ae32612d3e74" providerId="ADAL" clId="{3E109E49-8182-4531-A554-FB8E73570AEE}" dt="2023-06-12T13:01:55.920" v="6" actId="2711"/>
            <ac:spMkLst>
              <pc:docMk/>
              <pc:sldMasterMk cId="0" sldId="2147483648"/>
              <pc:sldLayoutMk cId="0" sldId="2147483654"/>
              <ac:spMk id="4" creationId="{00000000-0000-0000-0000-000000000000}"/>
            </ac:spMkLst>
          </pc:spChg>
          <pc:spChg chg="mod">
            <ac:chgData name="Erin Beck" userId="fe1bdb2f-e0a0-410f-b38d-ae32612d3e74" providerId="ADAL" clId="{3E109E49-8182-4531-A554-FB8E73570AEE}" dt="2023-06-12T13:01:55.920" v="6" actId="2711"/>
            <ac:spMkLst>
              <pc:docMk/>
              <pc:sldMasterMk cId="0" sldId="2147483648"/>
              <pc:sldLayoutMk cId="0" sldId="2147483654"/>
              <ac:spMk id="5" creationId="{00000000-0000-0000-0000-000000000000}"/>
            </ac:spMkLst>
          </pc:spChg>
          <pc:spChg chg="mod">
            <ac:chgData name="Erin Beck" userId="fe1bdb2f-e0a0-410f-b38d-ae32612d3e74" providerId="ADAL" clId="{3E109E49-8182-4531-A554-FB8E73570AEE}" dt="2023-06-12T13:01:55.920" v="6" actId="2711"/>
            <ac:spMkLst>
              <pc:docMk/>
              <pc:sldMasterMk cId="0" sldId="2147483648"/>
              <pc:sldLayoutMk cId="0" sldId="2147483654"/>
              <ac:spMk id="6" creationId="{00000000-0000-0000-0000-000000000000}"/>
            </ac:spMkLst>
          </pc:spChg>
        </pc:sldLayoutChg>
        <pc:sldLayoutChg chg="modSp">
          <pc:chgData name="Erin Beck" userId="fe1bdb2f-e0a0-410f-b38d-ae32612d3e74" providerId="ADAL" clId="{3E109E49-8182-4531-A554-FB8E73570AEE}" dt="2023-06-12T13:02:01.032" v="7" actId="2711"/>
          <pc:sldLayoutMkLst>
            <pc:docMk/>
            <pc:sldMasterMk cId="0" sldId="2147483648"/>
            <pc:sldLayoutMk cId="0" sldId="2147483655"/>
          </pc:sldLayoutMkLst>
          <pc:spChg chg="mod">
            <ac:chgData name="Erin Beck" userId="fe1bdb2f-e0a0-410f-b38d-ae32612d3e74" providerId="ADAL" clId="{3E109E49-8182-4531-A554-FB8E73570AEE}" dt="2023-06-12T13:02:01.032" v="7" actId="2711"/>
            <ac:spMkLst>
              <pc:docMk/>
              <pc:sldMasterMk cId="0" sldId="2147483648"/>
              <pc:sldLayoutMk cId="0" sldId="2147483655"/>
              <ac:spMk id="2" creationId="{00000000-0000-0000-0000-000000000000}"/>
            </ac:spMkLst>
          </pc:spChg>
        </pc:sldLayoutChg>
        <pc:sldLayoutChg chg="modSp">
          <pc:chgData name="Erin Beck" userId="fe1bdb2f-e0a0-410f-b38d-ae32612d3e74" providerId="ADAL" clId="{3E109E49-8182-4531-A554-FB8E73570AEE}" dt="2023-06-12T13:02:08.702" v="8" actId="2711"/>
          <pc:sldLayoutMkLst>
            <pc:docMk/>
            <pc:sldMasterMk cId="0" sldId="2147483648"/>
            <pc:sldLayoutMk cId="0" sldId="2147483657"/>
          </pc:sldLayoutMkLst>
          <pc:spChg chg="mod">
            <ac:chgData name="Erin Beck" userId="fe1bdb2f-e0a0-410f-b38d-ae32612d3e74" providerId="ADAL" clId="{3E109E49-8182-4531-A554-FB8E73570AEE}" dt="2023-06-12T13:02:08.702" v="8" actId="2711"/>
            <ac:spMkLst>
              <pc:docMk/>
              <pc:sldMasterMk cId="0" sldId="2147483648"/>
              <pc:sldLayoutMk cId="0" sldId="2147483657"/>
              <ac:spMk id="2" creationId="{00000000-0000-0000-0000-000000000000}"/>
            </ac:spMkLst>
          </pc:spChg>
          <pc:spChg chg="mod">
            <ac:chgData name="Erin Beck" userId="fe1bdb2f-e0a0-410f-b38d-ae32612d3e74" providerId="ADAL" clId="{3E109E49-8182-4531-A554-FB8E73570AEE}" dt="2023-06-12T13:02:08.702" v="8" actId="2711"/>
            <ac:spMkLst>
              <pc:docMk/>
              <pc:sldMasterMk cId="0" sldId="2147483648"/>
              <pc:sldLayoutMk cId="0" sldId="2147483657"/>
              <ac:spMk id="3" creationId="{00000000-0000-0000-0000-000000000000}"/>
            </ac:spMkLst>
          </pc:spChg>
          <pc:spChg chg="mod">
            <ac:chgData name="Erin Beck" userId="fe1bdb2f-e0a0-410f-b38d-ae32612d3e74" providerId="ADAL" clId="{3E109E49-8182-4531-A554-FB8E73570AEE}" dt="2023-06-12T13:02:08.702" v="8" actId="2711"/>
            <ac:spMkLst>
              <pc:docMk/>
              <pc:sldMasterMk cId="0" sldId="2147483648"/>
              <pc:sldLayoutMk cId="0" sldId="2147483657"/>
              <ac:spMk id="4" creationId="{00000000-0000-0000-0000-000000000000}"/>
            </ac:spMkLst>
          </pc:spChg>
        </pc:sldLayoutChg>
        <pc:sldLayoutChg chg="modSp">
          <pc:chgData name="Erin Beck" userId="fe1bdb2f-e0a0-410f-b38d-ae32612d3e74" providerId="ADAL" clId="{3E109E49-8182-4531-A554-FB8E73570AEE}" dt="2023-06-12T13:02:15.293" v="9" actId="2711"/>
          <pc:sldLayoutMkLst>
            <pc:docMk/>
            <pc:sldMasterMk cId="0" sldId="2147483648"/>
            <pc:sldLayoutMk cId="0" sldId="2147483658"/>
          </pc:sldLayoutMkLst>
          <pc:spChg chg="mod">
            <ac:chgData name="Erin Beck" userId="fe1bdb2f-e0a0-410f-b38d-ae32612d3e74" providerId="ADAL" clId="{3E109E49-8182-4531-A554-FB8E73570AEE}" dt="2023-06-12T13:02:15.293" v="9" actId="2711"/>
            <ac:spMkLst>
              <pc:docMk/>
              <pc:sldMasterMk cId="0" sldId="2147483648"/>
              <pc:sldLayoutMk cId="0" sldId="2147483658"/>
              <ac:spMk id="2" creationId="{00000000-0000-0000-0000-000000000000}"/>
            </ac:spMkLst>
          </pc:spChg>
          <pc:spChg chg="mod">
            <ac:chgData name="Erin Beck" userId="fe1bdb2f-e0a0-410f-b38d-ae32612d3e74" providerId="ADAL" clId="{3E109E49-8182-4531-A554-FB8E73570AEE}" dt="2023-06-12T13:02:15.293" v="9" actId="2711"/>
            <ac:spMkLst>
              <pc:docMk/>
              <pc:sldMasterMk cId="0" sldId="2147483648"/>
              <pc:sldLayoutMk cId="0" sldId="2147483658"/>
              <ac:spMk id="3" creationId="{00000000-0000-0000-0000-000000000000}"/>
            </ac:spMkLst>
          </pc:spChg>
          <pc:spChg chg="mod">
            <ac:chgData name="Erin Beck" userId="fe1bdb2f-e0a0-410f-b38d-ae32612d3e74" providerId="ADAL" clId="{3E109E49-8182-4531-A554-FB8E73570AEE}" dt="2023-06-12T13:02:15.293" v="9" actId="2711"/>
            <ac:spMkLst>
              <pc:docMk/>
              <pc:sldMasterMk cId="0" sldId="2147483648"/>
              <pc:sldLayoutMk cId="0" sldId="2147483658"/>
              <ac:spMk id="4" creationId="{00000000-0000-0000-0000-000000000000}"/>
            </ac:spMkLst>
          </pc:spChg>
        </pc:sldLayoutChg>
        <pc:sldLayoutChg chg="modSp">
          <pc:chgData name="Erin Beck" userId="fe1bdb2f-e0a0-410f-b38d-ae32612d3e74" providerId="ADAL" clId="{3E109E49-8182-4531-A554-FB8E73570AEE}" dt="2023-06-12T13:02:20.592" v="10" actId="2711"/>
          <pc:sldLayoutMkLst>
            <pc:docMk/>
            <pc:sldMasterMk cId="0" sldId="2147483648"/>
            <pc:sldLayoutMk cId="0" sldId="2147483659"/>
          </pc:sldLayoutMkLst>
          <pc:spChg chg="mod">
            <ac:chgData name="Erin Beck" userId="fe1bdb2f-e0a0-410f-b38d-ae32612d3e74" providerId="ADAL" clId="{3E109E49-8182-4531-A554-FB8E73570AEE}" dt="2023-06-12T13:02:20.592" v="10" actId="2711"/>
            <ac:spMkLst>
              <pc:docMk/>
              <pc:sldMasterMk cId="0" sldId="2147483648"/>
              <pc:sldLayoutMk cId="0" sldId="2147483659"/>
              <ac:spMk id="2" creationId="{00000000-0000-0000-0000-000000000000}"/>
            </ac:spMkLst>
          </pc:spChg>
          <pc:spChg chg="mod">
            <ac:chgData name="Erin Beck" userId="fe1bdb2f-e0a0-410f-b38d-ae32612d3e74" providerId="ADAL" clId="{3E109E49-8182-4531-A554-FB8E73570AEE}" dt="2023-06-12T13:02:20.592" v="10" actId="2711"/>
            <ac:spMkLst>
              <pc:docMk/>
              <pc:sldMasterMk cId="0" sldId="2147483648"/>
              <pc:sldLayoutMk cId="0" sldId="2147483659"/>
              <ac:spMk id="3" creationId="{00000000-0000-0000-0000-000000000000}"/>
            </ac:spMkLst>
          </pc:spChg>
        </pc:sldLayoutChg>
        <pc:sldLayoutChg chg="modSp">
          <pc:chgData name="Erin Beck" userId="fe1bdb2f-e0a0-410f-b38d-ae32612d3e74" providerId="ADAL" clId="{3E109E49-8182-4531-A554-FB8E73570AEE}" dt="2023-06-12T13:02:25.843" v="11" actId="2711"/>
          <pc:sldLayoutMkLst>
            <pc:docMk/>
            <pc:sldMasterMk cId="0" sldId="2147483648"/>
            <pc:sldLayoutMk cId="0" sldId="2147483660"/>
          </pc:sldLayoutMkLst>
          <pc:spChg chg="mod">
            <ac:chgData name="Erin Beck" userId="fe1bdb2f-e0a0-410f-b38d-ae32612d3e74" providerId="ADAL" clId="{3E109E49-8182-4531-A554-FB8E73570AEE}" dt="2023-06-12T13:02:25.843" v="11" actId="2711"/>
            <ac:spMkLst>
              <pc:docMk/>
              <pc:sldMasterMk cId="0" sldId="2147483648"/>
              <pc:sldLayoutMk cId="0" sldId="2147483660"/>
              <ac:spMk id="2" creationId="{00000000-0000-0000-0000-000000000000}"/>
            </ac:spMkLst>
          </pc:spChg>
          <pc:spChg chg="mod">
            <ac:chgData name="Erin Beck" userId="fe1bdb2f-e0a0-410f-b38d-ae32612d3e74" providerId="ADAL" clId="{3E109E49-8182-4531-A554-FB8E73570AEE}" dt="2023-06-12T13:02:25.843" v="11" actId="2711"/>
            <ac:spMkLst>
              <pc:docMk/>
              <pc:sldMasterMk cId="0" sldId="2147483648"/>
              <pc:sldLayoutMk cId="0" sldId="2147483660"/>
              <ac:spMk id="3" creationId="{00000000-0000-0000-0000-000000000000}"/>
            </ac:spMkLst>
          </pc:spChg>
        </pc:sldLayoutChg>
      </pc:sldMasterChg>
    </pc:docChg>
  </pc:docChgLst>
  <pc:docChgLst>
    <pc:chgData name="Kevin Red" userId="80988888747961c0" providerId="Windows Live" clId="Web-{C5949786-1B63-4BC6-9EE9-85014E202DEA}"/>
    <pc:docChg chg="addSld delSld sldOrd">
      <pc:chgData name="Kevin Red" userId="80988888747961c0" providerId="Windows Live" clId="Web-{C5949786-1B63-4BC6-9EE9-85014E202DEA}" dt="2018-07-03T23:25:42.648" v="2"/>
      <pc:docMkLst>
        <pc:docMk/>
      </pc:docMkLst>
      <pc:sldChg chg="add ord">
        <pc:chgData name="Kevin Red" userId="80988888747961c0" providerId="Windows Live" clId="Web-{C5949786-1B63-4BC6-9EE9-85014E202DEA}" dt="2018-07-03T23:25:42.648" v="2"/>
        <pc:sldMkLst>
          <pc:docMk/>
          <pc:sldMk cId="811837880" sldId="497"/>
        </pc:sldMkLst>
      </pc:sldChg>
      <pc:sldChg chg="del">
        <pc:chgData name="Kevin Red" userId="80988888747961c0" providerId="Windows Live" clId="Web-{C5949786-1B63-4BC6-9EE9-85014E202DEA}" dt="2018-07-03T23:25:38.820" v="0"/>
        <pc:sldMkLst>
          <pc:docMk/>
          <pc:sldMk cId="2009929460" sldId="497"/>
        </pc:sldMkLst>
      </pc:sldChg>
    </pc:docChg>
  </pc:docChgLst>
  <pc:docChgLst>
    <pc:chgData name="Kevin Red" userId="80988888747961c0" providerId="Windows Live" clId="Web-{EAAE31D1-FE1E-44BC-B4FC-F93B3C93A910}"/>
    <pc:docChg chg="addSld delSld sldOrd">
      <pc:chgData name="Kevin Red" userId="80988888747961c0" providerId="Windows Live" clId="Web-{EAAE31D1-FE1E-44BC-B4FC-F93B3C93A910}" dt="2018-07-03T03:10:14.801" v="2"/>
      <pc:docMkLst>
        <pc:docMk/>
      </pc:docMkLst>
      <pc:sldChg chg="del">
        <pc:chgData name="Kevin Red" userId="80988888747961c0" providerId="Windows Live" clId="Web-{EAAE31D1-FE1E-44BC-B4FC-F93B3C93A910}" dt="2018-07-03T03:10:10.066" v="0"/>
        <pc:sldMkLst>
          <pc:docMk/>
          <pc:sldMk cId="2009929460" sldId="492"/>
        </pc:sldMkLst>
      </pc:sldChg>
      <pc:sldChg chg="add ord">
        <pc:chgData name="Kevin Red" userId="80988888747961c0" providerId="Windows Live" clId="Web-{EAAE31D1-FE1E-44BC-B4FC-F93B3C93A910}" dt="2018-07-03T03:10:14.801" v="2"/>
        <pc:sldMkLst>
          <pc:docMk/>
          <pc:sldMk cId="2009929460" sldId="497"/>
        </pc:sldMkLst>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solidFill>
                  <a:srgbClr val="020592"/>
                </a:solidFill>
              </a:rPr>
              <a:t>Long-Run (LR) Effects</a:t>
            </a:r>
          </a:p>
        </c:rich>
      </c:tx>
      <c:overlay val="0"/>
    </c:title>
    <c:autoTitleDeleted val="0"/>
    <c:plotArea>
      <c:layout>
        <c:manualLayout>
          <c:layoutTarget val="inner"/>
          <c:xMode val="edge"/>
          <c:yMode val="edge"/>
          <c:x val="7.1547870288731497E-2"/>
          <c:y val="0.12678735687680601"/>
          <c:w val="0.91001516491934298"/>
          <c:h val="0.76095143485606598"/>
        </c:manualLayout>
      </c:layout>
      <c:barChart>
        <c:barDir val="col"/>
        <c:grouping val="clustered"/>
        <c:varyColors val="0"/>
        <c:ser>
          <c:idx val="0"/>
          <c:order val="0"/>
          <c:tx>
            <c:v>Employment</c:v>
          </c:tx>
          <c:spPr>
            <a:solidFill>
              <a:srgbClr val="4F81BD"/>
            </a:solidFill>
          </c:spPr>
          <c:invertIfNegative val="0"/>
          <c:cat>
            <c:strRef>
              <c:f>MI!$A$24:$A$29</c:f>
              <c:strCache>
                <c:ptCount val="6"/>
                <c:pt idx="0">
                  <c:v>Diag</c:v>
                </c:pt>
                <c:pt idx="1">
                  <c:v>Train</c:v>
                </c:pt>
                <c:pt idx="2">
                  <c:v>Educ</c:v>
                </c:pt>
                <c:pt idx="3">
                  <c:v>Rstr</c:v>
                </c:pt>
                <c:pt idx="4">
                  <c:v>Maint</c:v>
                </c:pt>
                <c:pt idx="5">
                  <c:v>Other</c:v>
                </c:pt>
              </c:strCache>
            </c:strRef>
          </c:cat>
          <c:val>
            <c:numRef>
              <c:f>MI!$G$24:$G$29</c:f>
              <c:numCache>
                <c:formatCode>0.000</c:formatCode>
                <c:ptCount val="6"/>
                <c:pt idx="0">
                  <c:v>-0.18479999999999999</c:v>
                </c:pt>
                <c:pt idx="1">
                  <c:v>0.21640000000000001</c:v>
                </c:pt>
                <c:pt idx="2">
                  <c:v>-4.5199999999999997E-2</c:v>
                </c:pt>
                <c:pt idx="3">
                  <c:v>-5.0799999999999998E-2</c:v>
                </c:pt>
                <c:pt idx="4">
                  <c:v>-2.9600000000000001E-2</c:v>
                </c:pt>
                <c:pt idx="5">
                  <c:v>1.9599999999999999E-2</c:v>
                </c:pt>
              </c:numCache>
            </c:numRef>
          </c:val>
          <c:extLst>
            <c:ext xmlns:c16="http://schemas.microsoft.com/office/drawing/2014/chart" uri="{C3380CC4-5D6E-409C-BE32-E72D297353CC}">
              <c16:uniqueId val="{00000000-D68F-45F5-B1D1-567B8FAEE5FA}"/>
            </c:ext>
          </c:extLst>
        </c:ser>
        <c:ser>
          <c:idx val="1"/>
          <c:order val="1"/>
          <c:tx>
            <c:v>Earnings</c:v>
          </c:tx>
          <c:spPr>
            <a:solidFill>
              <a:srgbClr val="C0504D"/>
            </a:solidFill>
          </c:spPr>
          <c:invertIfNegative val="0"/>
          <c:cat>
            <c:strRef>
              <c:f>MI!$A$24:$A$29</c:f>
              <c:strCache>
                <c:ptCount val="6"/>
                <c:pt idx="0">
                  <c:v>Diag</c:v>
                </c:pt>
                <c:pt idx="1">
                  <c:v>Train</c:v>
                </c:pt>
                <c:pt idx="2">
                  <c:v>Educ</c:v>
                </c:pt>
                <c:pt idx="3">
                  <c:v>Rstr</c:v>
                </c:pt>
                <c:pt idx="4">
                  <c:v>Maint</c:v>
                </c:pt>
                <c:pt idx="5">
                  <c:v>Other</c:v>
                </c:pt>
              </c:strCache>
            </c:strRef>
          </c:cat>
          <c:val>
            <c:numRef>
              <c:f>MI!$I$24:$I$29</c:f>
              <c:numCache>
                <c:formatCode>0.000</c:formatCode>
                <c:ptCount val="6"/>
                <c:pt idx="0">
                  <c:v>3.2000000000000001E-2</c:v>
                </c:pt>
                <c:pt idx="1">
                  <c:v>0.13600000000000001</c:v>
                </c:pt>
                <c:pt idx="2">
                  <c:v>0.14599999999999999</c:v>
                </c:pt>
                <c:pt idx="3">
                  <c:v>0.20599999999999999</c:v>
                </c:pt>
                <c:pt idx="4">
                  <c:v>0.217</c:v>
                </c:pt>
                <c:pt idx="5">
                  <c:v>0.14599999999999999</c:v>
                </c:pt>
              </c:numCache>
            </c:numRef>
          </c:val>
          <c:extLst>
            <c:ext xmlns:c16="http://schemas.microsoft.com/office/drawing/2014/chart" uri="{C3380CC4-5D6E-409C-BE32-E72D297353CC}">
              <c16:uniqueId val="{00000001-D68F-45F5-B1D1-567B8FAEE5FA}"/>
            </c:ext>
          </c:extLst>
        </c:ser>
        <c:dLbls>
          <c:showLegendKey val="0"/>
          <c:showVal val="0"/>
          <c:showCatName val="0"/>
          <c:showSerName val="0"/>
          <c:showPercent val="0"/>
          <c:showBubbleSize val="0"/>
        </c:dLbls>
        <c:gapWidth val="150"/>
        <c:axId val="40411520"/>
        <c:axId val="40413056"/>
      </c:barChart>
      <c:catAx>
        <c:axId val="40411520"/>
        <c:scaling>
          <c:orientation val="minMax"/>
        </c:scaling>
        <c:delete val="0"/>
        <c:axPos val="b"/>
        <c:numFmt formatCode="General" sourceLinked="0"/>
        <c:majorTickMark val="out"/>
        <c:minorTickMark val="none"/>
        <c:tickLblPos val="low"/>
        <c:txPr>
          <a:bodyPr rot="0" vert="horz"/>
          <a:lstStyle/>
          <a:p>
            <a:pPr>
              <a:defRPr/>
            </a:pPr>
            <a:endParaRPr lang="en-US"/>
          </a:p>
        </c:txPr>
        <c:crossAx val="40413056"/>
        <c:crosses val="autoZero"/>
        <c:auto val="1"/>
        <c:lblAlgn val="ctr"/>
        <c:lblOffset val="100"/>
        <c:noMultiLvlLbl val="0"/>
      </c:catAx>
      <c:valAx>
        <c:axId val="40413056"/>
        <c:scaling>
          <c:orientation val="minMax"/>
          <c:min val="-0.2"/>
        </c:scaling>
        <c:delete val="0"/>
        <c:axPos val="l"/>
        <c:majorGridlines/>
        <c:numFmt formatCode="0.000" sourceLinked="1"/>
        <c:majorTickMark val="out"/>
        <c:minorTickMark val="none"/>
        <c:tickLblPos val="nextTo"/>
        <c:crossAx val="40411520"/>
        <c:crosses val="autoZero"/>
        <c:crossBetween val="between"/>
        <c:majorUnit val="0.1"/>
      </c:valAx>
    </c:plotArea>
    <c:legend>
      <c:legendPos val="r"/>
      <c:layout>
        <c:manualLayout>
          <c:xMode val="edge"/>
          <c:yMode val="edge"/>
          <c:x val="0.59691184943345499"/>
          <c:y val="0.141749310205396"/>
          <c:w val="0.38676367723185701"/>
          <c:h val="8.1657812863764306E-2"/>
        </c:manualLayout>
      </c:layout>
      <c:overlay val="0"/>
      <c:spPr>
        <a:solidFill>
          <a:schemeClr val="bg1"/>
        </a:solidFill>
        <a:ln w="6350">
          <a:solidFill>
            <a:sysClr val="windowText" lastClr="000000"/>
          </a:solidFill>
          <a:prstDash val="solid"/>
        </a:ln>
      </c:spPr>
      <c:txPr>
        <a:bodyPr/>
        <a:lstStyle/>
        <a:p>
          <a:pPr>
            <a:defRPr sz="1100"/>
          </a:pPr>
          <a:endParaRPr lang="en-US"/>
        </a:p>
      </c:txPr>
    </c:legend>
    <c:plotVisOnly val="1"/>
    <c:dispBlanksAs val="gap"/>
    <c:showDLblsOverMax val="0"/>
  </c:chart>
  <c:spPr>
    <a:ln>
      <a:solidFill>
        <a:srgbClr val="FFB91D"/>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a:solidFill>
                  <a:srgbClr val="020592"/>
                </a:solidFill>
              </a:rPr>
              <a:t>Short-Run (SR) Effects</a:t>
            </a:r>
          </a:p>
        </c:rich>
      </c:tx>
      <c:overlay val="0"/>
    </c:title>
    <c:autoTitleDeleted val="0"/>
    <c:plotArea>
      <c:layout>
        <c:manualLayout>
          <c:layoutTarget val="inner"/>
          <c:xMode val="edge"/>
          <c:yMode val="edge"/>
          <c:x val="7.1547870288731497E-2"/>
          <c:y val="0.12678735687680601"/>
          <c:w val="0.91001516491934298"/>
          <c:h val="0.76095143485606598"/>
        </c:manualLayout>
      </c:layout>
      <c:barChart>
        <c:barDir val="col"/>
        <c:grouping val="clustered"/>
        <c:varyColors val="0"/>
        <c:ser>
          <c:idx val="0"/>
          <c:order val="0"/>
          <c:tx>
            <c:v>Employment</c:v>
          </c:tx>
          <c:spPr>
            <a:solidFill>
              <a:srgbClr val="4F81BD"/>
            </a:solidFill>
          </c:spPr>
          <c:invertIfNegative val="0"/>
          <c:cat>
            <c:strRef>
              <c:f>MI!$A$24:$A$29</c:f>
              <c:strCache>
                <c:ptCount val="6"/>
                <c:pt idx="0">
                  <c:v>Diag</c:v>
                </c:pt>
                <c:pt idx="1">
                  <c:v>Train</c:v>
                </c:pt>
                <c:pt idx="2">
                  <c:v>Educ</c:v>
                </c:pt>
                <c:pt idx="3">
                  <c:v>Rstr</c:v>
                </c:pt>
                <c:pt idx="4">
                  <c:v>Maint</c:v>
                </c:pt>
                <c:pt idx="5">
                  <c:v>Other</c:v>
                </c:pt>
              </c:strCache>
            </c:strRef>
          </c:cat>
          <c:val>
            <c:numRef>
              <c:f>MI!$F$24:$F$29</c:f>
              <c:numCache>
                <c:formatCode>0.000</c:formatCode>
                <c:ptCount val="6"/>
                <c:pt idx="0">
                  <c:v>-9.1200000000000003E-2</c:v>
                </c:pt>
                <c:pt idx="1">
                  <c:v>0.25240000000000001</c:v>
                </c:pt>
                <c:pt idx="2">
                  <c:v>-0.1196</c:v>
                </c:pt>
                <c:pt idx="3">
                  <c:v>-6.80000000000001E-3</c:v>
                </c:pt>
                <c:pt idx="4">
                  <c:v>-6.5199999999999994E-2</c:v>
                </c:pt>
                <c:pt idx="5">
                  <c:v>5.1200000000000002E-2</c:v>
                </c:pt>
              </c:numCache>
            </c:numRef>
          </c:val>
          <c:extLst>
            <c:ext xmlns:c16="http://schemas.microsoft.com/office/drawing/2014/chart" uri="{C3380CC4-5D6E-409C-BE32-E72D297353CC}">
              <c16:uniqueId val="{00000000-BA35-4F43-B6DB-8499A762C75B}"/>
            </c:ext>
          </c:extLst>
        </c:ser>
        <c:ser>
          <c:idx val="1"/>
          <c:order val="1"/>
          <c:tx>
            <c:v>Earnings</c:v>
          </c:tx>
          <c:spPr>
            <a:solidFill>
              <a:srgbClr val="C0504D"/>
            </a:solidFill>
          </c:spPr>
          <c:invertIfNegative val="0"/>
          <c:cat>
            <c:strRef>
              <c:f>MI!$A$24:$A$29</c:f>
              <c:strCache>
                <c:ptCount val="6"/>
                <c:pt idx="0">
                  <c:v>Diag</c:v>
                </c:pt>
                <c:pt idx="1">
                  <c:v>Train</c:v>
                </c:pt>
                <c:pt idx="2">
                  <c:v>Educ</c:v>
                </c:pt>
                <c:pt idx="3">
                  <c:v>Rstr</c:v>
                </c:pt>
                <c:pt idx="4">
                  <c:v>Maint</c:v>
                </c:pt>
                <c:pt idx="5">
                  <c:v>Other</c:v>
                </c:pt>
              </c:strCache>
            </c:strRef>
          </c:cat>
          <c:val>
            <c:numRef>
              <c:f>MI!$D$24:$D$29</c:f>
              <c:numCache>
                <c:formatCode>0.000</c:formatCode>
                <c:ptCount val="6"/>
                <c:pt idx="0">
                  <c:v>-8.5000000000000006E-2</c:v>
                </c:pt>
                <c:pt idx="1">
                  <c:v>-5.5E-2</c:v>
                </c:pt>
                <c:pt idx="2">
                  <c:v>-8.5000000000000006E-2</c:v>
                </c:pt>
                <c:pt idx="3">
                  <c:v>9.1999999999999998E-2</c:v>
                </c:pt>
                <c:pt idx="4">
                  <c:v>0.106</c:v>
                </c:pt>
                <c:pt idx="5">
                  <c:v>8.4000000000000005E-2</c:v>
                </c:pt>
              </c:numCache>
            </c:numRef>
          </c:val>
          <c:extLst>
            <c:ext xmlns:c16="http://schemas.microsoft.com/office/drawing/2014/chart" uri="{C3380CC4-5D6E-409C-BE32-E72D297353CC}">
              <c16:uniqueId val="{00000001-BA35-4F43-B6DB-8499A762C75B}"/>
            </c:ext>
          </c:extLst>
        </c:ser>
        <c:dLbls>
          <c:showLegendKey val="0"/>
          <c:showVal val="0"/>
          <c:showCatName val="0"/>
          <c:showSerName val="0"/>
          <c:showPercent val="0"/>
          <c:showBubbleSize val="0"/>
        </c:dLbls>
        <c:gapWidth val="150"/>
        <c:axId val="40488320"/>
        <c:axId val="40494208"/>
      </c:barChart>
      <c:catAx>
        <c:axId val="40488320"/>
        <c:scaling>
          <c:orientation val="minMax"/>
        </c:scaling>
        <c:delete val="0"/>
        <c:axPos val="b"/>
        <c:numFmt formatCode="General" sourceLinked="0"/>
        <c:majorTickMark val="out"/>
        <c:minorTickMark val="none"/>
        <c:tickLblPos val="low"/>
        <c:txPr>
          <a:bodyPr rot="0" vert="horz"/>
          <a:lstStyle/>
          <a:p>
            <a:pPr>
              <a:defRPr/>
            </a:pPr>
            <a:endParaRPr lang="en-US"/>
          </a:p>
        </c:txPr>
        <c:crossAx val="40494208"/>
        <c:crosses val="autoZero"/>
        <c:auto val="1"/>
        <c:lblAlgn val="ctr"/>
        <c:lblOffset val="100"/>
        <c:noMultiLvlLbl val="0"/>
      </c:catAx>
      <c:valAx>
        <c:axId val="40494208"/>
        <c:scaling>
          <c:orientation val="minMax"/>
          <c:min val="-0.2"/>
        </c:scaling>
        <c:delete val="0"/>
        <c:axPos val="l"/>
        <c:majorGridlines/>
        <c:numFmt formatCode="0.000" sourceLinked="1"/>
        <c:majorTickMark val="out"/>
        <c:minorTickMark val="none"/>
        <c:tickLblPos val="nextTo"/>
        <c:crossAx val="40488320"/>
        <c:crosses val="autoZero"/>
        <c:crossBetween val="between"/>
        <c:majorUnit val="0.1"/>
      </c:valAx>
    </c:plotArea>
    <c:legend>
      <c:legendPos val="r"/>
      <c:layout>
        <c:manualLayout>
          <c:xMode val="edge"/>
          <c:yMode val="edge"/>
          <c:x val="0.59986824263375105"/>
          <c:y val="0.141749310205396"/>
          <c:w val="0.38676367723185701"/>
          <c:h val="8.8731201217291195E-2"/>
        </c:manualLayout>
      </c:layout>
      <c:overlay val="0"/>
      <c:spPr>
        <a:solidFill>
          <a:schemeClr val="bg1"/>
        </a:solidFill>
        <a:ln w="6350">
          <a:solidFill>
            <a:sysClr val="windowText" lastClr="000000"/>
          </a:solidFill>
          <a:prstDash val="solid"/>
        </a:ln>
      </c:spPr>
      <c:txPr>
        <a:bodyPr/>
        <a:lstStyle/>
        <a:p>
          <a:pPr>
            <a:defRPr sz="1100"/>
          </a:pPr>
          <a:endParaRPr lang="en-US"/>
        </a:p>
      </c:txPr>
    </c:legend>
    <c:plotVisOnly val="1"/>
    <c:dispBlanksAs val="gap"/>
    <c:showDLblsOverMax val="0"/>
  </c:chart>
  <c:spPr>
    <a:ln>
      <a:solidFill>
        <a:srgbClr val="FFB91D"/>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solidFill>
                  <a:srgbClr val="020592"/>
                </a:solidFill>
              </a:rPr>
              <a:t>Short-Run Effects</a:t>
            </a:r>
          </a:p>
        </c:rich>
      </c:tx>
      <c:overlay val="0"/>
    </c:title>
    <c:autoTitleDeleted val="0"/>
    <c:plotArea>
      <c:layout>
        <c:manualLayout>
          <c:layoutTarget val="inner"/>
          <c:xMode val="edge"/>
          <c:yMode val="edge"/>
          <c:x val="7.1547870288731497E-2"/>
          <c:y val="0.12678735687680601"/>
          <c:w val="0.91001516491934298"/>
          <c:h val="0.76095143485606598"/>
        </c:manualLayout>
      </c:layout>
      <c:barChart>
        <c:barDir val="col"/>
        <c:grouping val="clustered"/>
        <c:varyColors val="0"/>
        <c:ser>
          <c:idx val="0"/>
          <c:order val="0"/>
          <c:tx>
            <c:v>Employment</c:v>
          </c:tx>
          <c:spPr>
            <a:solidFill>
              <a:srgbClr val="4F81BD"/>
            </a:solidFill>
          </c:spPr>
          <c:invertIfNegative val="0"/>
          <c:cat>
            <c:strRef>
              <c:f>CI!$A$24:$A$29</c:f>
              <c:strCache>
                <c:ptCount val="6"/>
                <c:pt idx="0">
                  <c:v>Diag</c:v>
                </c:pt>
                <c:pt idx="1">
                  <c:v>Train</c:v>
                </c:pt>
                <c:pt idx="2">
                  <c:v>Educ</c:v>
                </c:pt>
                <c:pt idx="3">
                  <c:v>Rstr</c:v>
                </c:pt>
                <c:pt idx="4">
                  <c:v>Maint</c:v>
                </c:pt>
                <c:pt idx="5">
                  <c:v>Other</c:v>
                </c:pt>
              </c:strCache>
            </c:strRef>
          </c:cat>
          <c:val>
            <c:numRef>
              <c:f>CI!$F$24:$F$29</c:f>
              <c:numCache>
                <c:formatCode>0.000</c:formatCode>
                <c:ptCount val="6"/>
                <c:pt idx="0">
                  <c:v>0.16880000000000001</c:v>
                </c:pt>
                <c:pt idx="1">
                  <c:v>0.27760000000000001</c:v>
                </c:pt>
                <c:pt idx="2">
                  <c:v>4.8800000000000003E-2</c:v>
                </c:pt>
                <c:pt idx="3">
                  <c:v>-0.13239999999999999</c:v>
                </c:pt>
                <c:pt idx="4">
                  <c:v>-4.9599999999999998E-2</c:v>
                </c:pt>
                <c:pt idx="5">
                  <c:v>0.1532</c:v>
                </c:pt>
              </c:numCache>
            </c:numRef>
          </c:val>
          <c:extLst>
            <c:ext xmlns:c16="http://schemas.microsoft.com/office/drawing/2014/chart" uri="{C3380CC4-5D6E-409C-BE32-E72D297353CC}">
              <c16:uniqueId val="{00000000-ADEC-4F65-AF38-A73E0BF41713}"/>
            </c:ext>
          </c:extLst>
        </c:ser>
        <c:ser>
          <c:idx val="1"/>
          <c:order val="1"/>
          <c:tx>
            <c:v>Earnings</c:v>
          </c:tx>
          <c:spPr>
            <a:solidFill>
              <a:srgbClr val="C0504D"/>
            </a:solidFill>
          </c:spPr>
          <c:invertIfNegative val="0"/>
          <c:cat>
            <c:strRef>
              <c:f>CI!$A$24:$A$29</c:f>
              <c:strCache>
                <c:ptCount val="6"/>
                <c:pt idx="0">
                  <c:v>Diag</c:v>
                </c:pt>
                <c:pt idx="1">
                  <c:v>Train</c:v>
                </c:pt>
                <c:pt idx="2">
                  <c:v>Educ</c:v>
                </c:pt>
                <c:pt idx="3">
                  <c:v>Rstr</c:v>
                </c:pt>
                <c:pt idx="4">
                  <c:v>Maint</c:v>
                </c:pt>
                <c:pt idx="5">
                  <c:v>Other</c:v>
                </c:pt>
              </c:strCache>
            </c:strRef>
          </c:cat>
          <c:val>
            <c:numRef>
              <c:f>CI!$D$24:$D$29</c:f>
              <c:numCache>
                <c:formatCode>0.000</c:formatCode>
                <c:ptCount val="6"/>
                <c:pt idx="0">
                  <c:v>0.3</c:v>
                </c:pt>
                <c:pt idx="1">
                  <c:v>0.20899999999999999</c:v>
                </c:pt>
                <c:pt idx="2">
                  <c:v>9.2999999999999999E-2</c:v>
                </c:pt>
                <c:pt idx="3">
                  <c:v>-0.308</c:v>
                </c:pt>
                <c:pt idx="4">
                  <c:v>-0.251</c:v>
                </c:pt>
                <c:pt idx="5">
                  <c:v>0.308</c:v>
                </c:pt>
              </c:numCache>
            </c:numRef>
          </c:val>
          <c:extLst>
            <c:ext xmlns:c16="http://schemas.microsoft.com/office/drawing/2014/chart" uri="{C3380CC4-5D6E-409C-BE32-E72D297353CC}">
              <c16:uniqueId val="{00000001-ADEC-4F65-AF38-A73E0BF41713}"/>
            </c:ext>
          </c:extLst>
        </c:ser>
        <c:dLbls>
          <c:showLegendKey val="0"/>
          <c:showVal val="0"/>
          <c:showCatName val="0"/>
          <c:showSerName val="0"/>
          <c:showPercent val="0"/>
          <c:showBubbleSize val="0"/>
        </c:dLbls>
        <c:gapWidth val="150"/>
        <c:axId val="39074432"/>
        <c:axId val="39088512"/>
      </c:barChart>
      <c:catAx>
        <c:axId val="39074432"/>
        <c:scaling>
          <c:orientation val="minMax"/>
        </c:scaling>
        <c:delete val="0"/>
        <c:axPos val="b"/>
        <c:numFmt formatCode="General" sourceLinked="0"/>
        <c:majorTickMark val="out"/>
        <c:minorTickMark val="none"/>
        <c:tickLblPos val="low"/>
        <c:txPr>
          <a:bodyPr rot="0" vert="horz"/>
          <a:lstStyle/>
          <a:p>
            <a:pPr>
              <a:defRPr/>
            </a:pPr>
            <a:endParaRPr lang="en-US"/>
          </a:p>
        </c:txPr>
        <c:crossAx val="39088512"/>
        <c:crosses val="autoZero"/>
        <c:auto val="1"/>
        <c:lblAlgn val="ctr"/>
        <c:lblOffset val="100"/>
        <c:noMultiLvlLbl val="0"/>
      </c:catAx>
      <c:valAx>
        <c:axId val="39088512"/>
        <c:scaling>
          <c:orientation val="minMax"/>
          <c:max val="0.6"/>
        </c:scaling>
        <c:delete val="0"/>
        <c:axPos val="l"/>
        <c:majorGridlines/>
        <c:numFmt formatCode="0.000" sourceLinked="1"/>
        <c:majorTickMark val="out"/>
        <c:minorTickMark val="none"/>
        <c:tickLblPos val="nextTo"/>
        <c:crossAx val="39074432"/>
        <c:crosses val="autoZero"/>
        <c:crossBetween val="between"/>
        <c:majorUnit val="0.2"/>
      </c:valAx>
    </c:plotArea>
    <c:legend>
      <c:legendPos val="r"/>
      <c:layout>
        <c:manualLayout>
          <c:xMode val="edge"/>
          <c:yMode val="edge"/>
          <c:x val="0.59397867075384103"/>
          <c:y val="0.13541324192149601"/>
          <c:w val="0.38676367723185701"/>
          <c:h val="8.8731201217291195E-2"/>
        </c:manualLayout>
      </c:layout>
      <c:overlay val="0"/>
      <c:spPr>
        <a:solidFill>
          <a:schemeClr val="bg1"/>
        </a:solidFill>
        <a:ln w="6350">
          <a:solidFill>
            <a:sysClr val="windowText" lastClr="000000"/>
          </a:solidFill>
          <a:prstDash val="solid"/>
        </a:ln>
      </c:spPr>
      <c:txPr>
        <a:bodyPr/>
        <a:lstStyle/>
        <a:p>
          <a:pPr>
            <a:defRPr sz="11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solidFill>
                  <a:srgbClr val="020592"/>
                </a:solidFill>
              </a:rPr>
              <a:t>Long-Run Effects</a:t>
            </a:r>
          </a:p>
        </c:rich>
      </c:tx>
      <c:overlay val="0"/>
    </c:title>
    <c:autoTitleDeleted val="0"/>
    <c:plotArea>
      <c:layout>
        <c:manualLayout>
          <c:layoutTarget val="inner"/>
          <c:xMode val="edge"/>
          <c:yMode val="edge"/>
          <c:x val="7.1547870288731497E-2"/>
          <c:y val="0.12678735687680601"/>
          <c:w val="0.91001516491934298"/>
          <c:h val="0.76095143485606598"/>
        </c:manualLayout>
      </c:layout>
      <c:barChart>
        <c:barDir val="col"/>
        <c:grouping val="clustered"/>
        <c:varyColors val="0"/>
        <c:ser>
          <c:idx val="0"/>
          <c:order val="0"/>
          <c:tx>
            <c:v>Employment</c:v>
          </c:tx>
          <c:spPr>
            <a:solidFill>
              <a:srgbClr val="4F81BD"/>
            </a:solidFill>
          </c:spPr>
          <c:invertIfNegative val="0"/>
          <c:cat>
            <c:strRef>
              <c:f>CI!$A$24:$A$29</c:f>
              <c:strCache>
                <c:ptCount val="6"/>
                <c:pt idx="0">
                  <c:v>Diag</c:v>
                </c:pt>
                <c:pt idx="1">
                  <c:v>Train</c:v>
                </c:pt>
                <c:pt idx="2">
                  <c:v>Educ</c:v>
                </c:pt>
                <c:pt idx="3">
                  <c:v>Rstr</c:v>
                </c:pt>
                <c:pt idx="4">
                  <c:v>Maint</c:v>
                </c:pt>
                <c:pt idx="5">
                  <c:v>Other</c:v>
                </c:pt>
              </c:strCache>
            </c:strRef>
          </c:cat>
          <c:val>
            <c:numRef>
              <c:f>CI!$G$24:$G$29</c:f>
              <c:numCache>
                <c:formatCode>0.000</c:formatCode>
                <c:ptCount val="6"/>
                <c:pt idx="0">
                  <c:v>0.124</c:v>
                </c:pt>
                <c:pt idx="1">
                  <c:v>0.1832</c:v>
                </c:pt>
                <c:pt idx="2">
                  <c:v>0.2152</c:v>
                </c:pt>
                <c:pt idx="3">
                  <c:v>-0.1832</c:v>
                </c:pt>
                <c:pt idx="4">
                  <c:v>-2.3599999999999999E-2</c:v>
                </c:pt>
                <c:pt idx="5">
                  <c:v>0.1676</c:v>
                </c:pt>
              </c:numCache>
            </c:numRef>
          </c:val>
          <c:extLst>
            <c:ext xmlns:c16="http://schemas.microsoft.com/office/drawing/2014/chart" uri="{C3380CC4-5D6E-409C-BE32-E72D297353CC}">
              <c16:uniqueId val="{00000000-520E-4B79-9F3A-67DE641101B6}"/>
            </c:ext>
          </c:extLst>
        </c:ser>
        <c:ser>
          <c:idx val="1"/>
          <c:order val="1"/>
          <c:tx>
            <c:v>Earnings</c:v>
          </c:tx>
          <c:spPr>
            <a:solidFill>
              <a:srgbClr val="C0504D"/>
            </a:solidFill>
          </c:spPr>
          <c:invertIfNegative val="0"/>
          <c:cat>
            <c:strRef>
              <c:f>CI!$A$24:$A$29</c:f>
              <c:strCache>
                <c:ptCount val="6"/>
                <c:pt idx="0">
                  <c:v>Diag</c:v>
                </c:pt>
                <c:pt idx="1">
                  <c:v>Train</c:v>
                </c:pt>
                <c:pt idx="2">
                  <c:v>Educ</c:v>
                </c:pt>
                <c:pt idx="3">
                  <c:v>Rstr</c:v>
                </c:pt>
                <c:pt idx="4">
                  <c:v>Maint</c:v>
                </c:pt>
                <c:pt idx="5">
                  <c:v>Other</c:v>
                </c:pt>
              </c:strCache>
            </c:strRef>
          </c:cat>
          <c:val>
            <c:numRef>
              <c:f>CI!$I$24:$I$29</c:f>
              <c:numCache>
                <c:formatCode>0.000</c:formatCode>
                <c:ptCount val="6"/>
                <c:pt idx="0">
                  <c:v>0.307</c:v>
                </c:pt>
                <c:pt idx="1">
                  <c:v>0.28499999999999998</c:v>
                </c:pt>
                <c:pt idx="2">
                  <c:v>0.55500000000000005</c:v>
                </c:pt>
                <c:pt idx="3">
                  <c:v>-0.24099999999999999</c:v>
                </c:pt>
                <c:pt idx="4">
                  <c:v>-6.9000000000000006E-2</c:v>
                </c:pt>
                <c:pt idx="5">
                  <c:v>0.224</c:v>
                </c:pt>
              </c:numCache>
            </c:numRef>
          </c:val>
          <c:extLst>
            <c:ext xmlns:c16="http://schemas.microsoft.com/office/drawing/2014/chart" uri="{C3380CC4-5D6E-409C-BE32-E72D297353CC}">
              <c16:uniqueId val="{00000001-520E-4B79-9F3A-67DE641101B6}"/>
            </c:ext>
          </c:extLst>
        </c:ser>
        <c:dLbls>
          <c:showLegendKey val="0"/>
          <c:showVal val="0"/>
          <c:showCatName val="0"/>
          <c:showSerName val="0"/>
          <c:showPercent val="0"/>
          <c:showBubbleSize val="0"/>
        </c:dLbls>
        <c:gapWidth val="150"/>
        <c:axId val="39149952"/>
        <c:axId val="39151488"/>
      </c:barChart>
      <c:catAx>
        <c:axId val="39149952"/>
        <c:scaling>
          <c:orientation val="minMax"/>
        </c:scaling>
        <c:delete val="0"/>
        <c:axPos val="b"/>
        <c:numFmt formatCode="General" sourceLinked="0"/>
        <c:majorTickMark val="out"/>
        <c:minorTickMark val="none"/>
        <c:tickLblPos val="low"/>
        <c:txPr>
          <a:bodyPr rot="0" vert="horz"/>
          <a:lstStyle/>
          <a:p>
            <a:pPr>
              <a:defRPr/>
            </a:pPr>
            <a:endParaRPr lang="en-US"/>
          </a:p>
        </c:txPr>
        <c:crossAx val="39151488"/>
        <c:crosses val="autoZero"/>
        <c:auto val="1"/>
        <c:lblAlgn val="ctr"/>
        <c:lblOffset val="100"/>
        <c:noMultiLvlLbl val="0"/>
      </c:catAx>
      <c:valAx>
        <c:axId val="39151488"/>
        <c:scaling>
          <c:orientation val="minMax"/>
          <c:max val="0.6"/>
          <c:min val="-0.4"/>
        </c:scaling>
        <c:delete val="0"/>
        <c:axPos val="l"/>
        <c:majorGridlines/>
        <c:numFmt formatCode="0.000" sourceLinked="1"/>
        <c:majorTickMark val="out"/>
        <c:minorTickMark val="none"/>
        <c:tickLblPos val="nextTo"/>
        <c:crossAx val="39149952"/>
        <c:crosses val="autoZero"/>
        <c:crossBetween val="between"/>
        <c:majorUnit val="0.2"/>
      </c:valAx>
    </c:plotArea>
    <c:legend>
      <c:legendPos val="r"/>
      <c:layout>
        <c:manualLayout>
          <c:xMode val="edge"/>
          <c:yMode val="edge"/>
          <c:x val="0.60268289079714799"/>
          <c:y val="0.135409069643114"/>
          <c:w val="0.38676367723185701"/>
          <c:h val="9.2267895394054597E-2"/>
        </c:manualLayout>
      </c:layout>
      <c:overlay val="0"/>
      <c:spPr>
        <a:solidFill>
          <a:schemeClr val="bg1"/>
        </a:solidFill>
        <a:ln w="6350">
          <a:solidFill>
            <a:sysClr val="windowText" lastClr="000000"/>
          </a:solidFill>
          <a:prstDash val="solid"/>
        </a:ln>
      </c:spPr>
      <c:txPr>
        <a:bodyPr/>
        <a:lstStyle/>
        <a:p>
          <a:pPr>
            <a:defRPr sz="11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solidFill>
                  <a:srgbClr val="020592"/>
                </a:solidFill>
              </a:rPr>
              <a:t>Short-Run Effects</a:t>
            </a:r>
          </a:p>
        </c:rich>
      </c:tx>
      <c:overlay val="0"/>
    </c:title>
    <c:autoTitleDeleted val="0"/>
    <c:plotArea>
      <c:layout>
        <c:manualLayout>
          <c:layoutTarget val="inner"/>
          <c:xMode val="edge"/>
          <c:yMode val="edge"/>
          <c:x val="7.1547870288731497E-2"/>
          <c:y val="0.12678735687680601"/>
          <c:w val="0.91001516491934298"/>
          <c:h val="0.76095143485606598"/>
        </c:manualLayout>
      </c:layout>
      <c:barChart>
        <c:barDir val="col"/>
        <c:grouping val="clustered"/>
        <c:varyColors val="0"/>
        <c:ser>
          <c:idx val="0"/>
          <c:order val="0"/>
          <c:tx>
            <c:v>Employment</c:v>
          </c:tx>
          <c:spPr>
            <a:solidFill>
              <a:srgbClr val="4F81BD"/>
            </a:solidFill>
          </c:spPr>
          <c:invertIfNegative val="0"/>
          <c:cat>
            <c:strRef>
              <c:f>PI!$A$24:$A$29</c:f>
              <c:strCache>
                <c:ptCount val="6"/>
                <c:pt idx="0">
                  <c:v>Diag</c:v>
                </c:pt>
                <c:pt idx="1">
                  <c:v>Train</c:v>
                </c:pt>
                <c:pt idx="2">
                  <c:v>Educ</c:v>
                </c:pt>
                <c:pt idx="3">
                  <c:v>Rstr</c:v>
                </c:pt>
                <c:pt idx="4">
                  <c:v>Maint</c:v>
                </c:pt>
                <c:pt idx="5">
                  <c:v>Other</c:v>
                </c:pt>
              </c:strCache>
            </c:strRef>
          </c:cat>
          <c:val>
            <c:numRef>
              <c:f>PI!$F$24:$F$29</c:f>
              <c:numCache>
                <c:formatCode>0.000</c:formatCode>
                <c:ptCount val="6"/>
                <c:pt idx="0">
                  <c:v>0.21879999999999999</c:v>
                </c:pt>
                <c:pt idx="1">
                  <c:v>0.12959999999999999</c:v>
                </c:pt>
                <c:pt idx="2">
                  <c:v>0.1032</c:v>
                </c:pt>
                <c:pt idx="3">
                  <c:v>0.20599999999999999</c:v>
                </c:pt>
                <c:pt idx="4">
                  <c:v>-2.8E-3</c:v>
                </c:pt>
                <c:pt idx="5">
                  <c:v>0.154</c:v>
                </c:pt>
              </c:numCache>
            </c:numRef>
          </c:val>
          <c:extLst>
            <c:ext xmlns:c16="http://schemas.microsoft.com/office/drawing/2014/chart" uri="{C3380CC4-5D6E-409C-BE32-E72D297353CC}">
              <c16:uniqueId val="{00000000-A3F2-4014-B211-2A10D271C82A}"/>
            </c:ext>
          </c:extLst>
        </c:ser>
        <c:ser>
          <c:idx val="1"/>
          <c:order val="1"/>
          <c:tx>
            <c:v>Earnings</c:v>
          </c:tx>
          <c:spPr>
            <a:solidFill>
              <a:srgbClr val="C0504D"/>
            </a:solidFill>
          </c:spPr>
          <c:invertIfNegative val="0"/>
          <c:cat>
            <c:strRef>
              <c:f>PI!$A$24:$A$29</c:f>
              <c:strCache>
                <c:ptCount val="6"/>
                <c:pt idx="0">
                  <c:v>Diag</c:v>
                </c:pt>
                <c:pt idx="1">
                  <c:v>Train</c:v>
                </c:pt>
                <c:pt idx="2">
                  <c:v>Educ</c:v>
                </c:pt>
                <c:pt idx="3">
                  <c:v>Rstr</c:v>
                </c:pt>
                <c:pt idx="4">
                  <c:v>Maint</c:v>
                </c:pt>
                <c:pt idx="5">
                  <c:v>Other</c:v>
                </c:pt>
              </c:strCache>
            </c:strRef>
          </c:cat>
          <c:val>
            <c:numRef>
              <c:f>PI!$D$24:$D$29</c:f>
              <c:numCache>
                <c:formatCode>0.000</c:formatCode>
                <c:ptCount val="6"/>
                <c:pt idx="0">
                  <c:v>0.16300000000000001</c:v>
                </c:pt>
                <c:pt idx="1">
                  <c:v>8.9999999999999993E-3</c:v>
                </c:pt>
                <c:pt idx="2">
                  <c:v>0.318</c:v>
                </c:pt>
                <c:pt idx="3">
                  <c:v>0.35099999999999998</c:v>
                </c:pt>
                <c:pt idx="4">
                  <c:v>-0.16500000000000001</c:v>
                </c:pt>
                <c:pt idx="5">
                  <c:v>0.16500000000000001</c:v>
                </c:pt>
              </c:numCache>
            </c:numRef>
          </c:val>
          <c:extLst>
            <c:ext xmlns:c16="http://schemas.microsoft.com/office/drawing/2014/chart" uri="{C3380CC4-5D6E-409C-BE32-E72D297353CC}">
              <c16:uniqueId val="{00000001-A3F2-4014-B211-2A10D271C82A}"/>
            </c:ext>
          </c:extLst>
        </c:ser>
        <c:dLbls>
          <c:showLegendKey val="0"/>
          <c:showVal val="0"/>
          <c:showCatName val="0"/>
          <c:showSerName val="0"/>
          <c:showPercent val="0"/>
          <c:showBubbleSize val="0"/>
        </c:dLbls>
        <c:gapWidth val="150"/>
        <c:axId val="79056896"/>
        <c:axId val="79058432"/>
      </c:barChart>
      <c:catAx>
        <c:axId val="79056896"/>
        <c:scaling>
          <c:orientation val="minMax"/>
        </c:scaling>
        <c:delete val="0"/>
        <c:axPos val="b"/>
        <c:numFmt formatCode="General" sourceLinked="0"/>
        <c:majorTickMark val="out"/>
        <c:minorTickMark val="none"/>
        <c:tickLblPos val="low"/>
        <c:txPr>
          <a:bodyPr rot="0" vert="horz"/>
          <a:lstStyle/>
          <a:p>
            <a:pPr>
              <a:defRPr/>
            </a:pPr>
            <a:endParaRPr lang="en-US"/>
          </a:p>
        </c:txPr>
        <c:crossAx val="79058432"/>
        <c:crosses val="autoZero"/>
        <c:auto val="1"/>
        <c:lblAlgn val="ctr"/>
        <c:lblOffset val="100"/>
        <c:noMultiLvlLbl val="0"/>
      </c:catAx>
      <c:valAx>
        <c:axId val="79058432"/>
        <c:scaling>
          <c:orientation val="minMax"/>
          <c:max val="0.5"/>
          <c:min val="-0.2"/>
        </c:scaling>
        <c:delete val="0"/>
        <c:axPos val="l"/>
        <c:majorGridlines/>
        <c:numFmt formatCode="0.000" sourceLinked="1"/>
        <c:majorTickMark val="out"/>
        <c:minorTickMark val="none"/>
        <c:tickLblPos val="nextTo"/>
        <c:crossAx val="79056896"/>
        <c:crosses val="autoZero"/>
        <c:crossBetween val="between"/>
      </c:valAx>
    </c:plotArea>
    <c:legend>
      <c:legendPos val="r"/>
      <c:layout>
        <c:manualLayout>
          <c:xMode val="edge"/>
          <c:yMode val="edge"/>
          <c:x val="0.120932544185857"/>
          <c:y val="0.127602533498342"/>
          <c:w val="0.38676367723185701"/>
          <c:h val="8.8731201217291195E-2"/>
        </c:manualLayout>
      </c:layout>
      <c:overlay val="0"/>
      <c:spPr>
        <a:solidFill>
          <a:schemeClr val="bg1"/>
        </a:solidFill>
        <a:ln w="6350">
          <a:solidFill>
            <a:schemeClr val="tx1"/>
          </a:solidFill>
          <a:prstDash val="solid"/>
        </a:ln>
      </c:spPr>
      <c:txPr>
        <a:bodyPr/>
        <a:lstStyle/>
        <a:p>
          <a:pPr>
            <a:defRPr sz="1100"/>
          </a:pPr>
          <a:endParaRPr lang="en-US"/>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solidFill>
                  <a:srgbClr val="020592"/>
                </a:solidFill>
              </a:rPr>
              <a:t>Long-Run Effects</a:t>
            </a:r>
          </a:p>
        </c:rich>
      </c:tx>
      <c:overlay val="0"/>
    </c:title>
    <c:autoTitleDeleted val="0"/>
    <c:plotArea>
      <c:layout>
        <c:manualLayout>
          <c:layoutTarget val="inner"/>
          <c:xMode val="edge"/>
          <c:yMode val="edge"/>
          <c:x val="7.1547870288731497E-2"/>
          <c:y val="0.12678735687680601"/>
          <c:w val="0.91001516491934298"/>
          <c:h val="0.76095143485606598"/>
        </c:manualLayout>
      </c:layout>
      <c:barChart>
        <c:barDir val="col"/>
        <c:grouping val="clustered"/>
        <c:varyColors val="0"/>
        <c:ser>
          <c:idx val="0"/>
          <c:order val="0"/>
          <c:tx>
            <c:v>Employment</c:v>
          </c:tx>
          <c:spPr>
            <a:solidFill>
              <a:srgbClr val="4F81BD"/>
            </a:solidFill>
          </c:spPr>
          <c:invertIfNegative val="0"/>
          <c:cat>
            <c:strRef>
              <c:f>PI!$A$24:$A$29</c:f>
              <c:strCache>
                <c:ptCount val="6"/>
                <c:pt idx="0">
                  <c:v>Diag</c:v>
                </c:pt>
                <c:pt idx="1">
                  <c:v>Train</c:v>
                </c:pt>
                <c:pt idx="2">
                  <c:v>Educ</c:v>
                </c:pt>
                <c:pt idx="3">
                  <c:v>Rstr</c:v>
                </c:pt>
                <c:pt idx="4">
                  <c:v>Maint</c:v>
                </c:pt>
                <c:pt idx="5">
                  <c:v>Other</c:v>
                </c:pt>
              </c:strCache>
            </c:strRef>
          </c:cat>
          <c:val>
            <c:numRef>
              <c:f>PI!$G$24:$G$29</c:f>
              <c:numCache>
                <c:formatCode>0.000</c:formatCode>
                <c:ptCount val="6"/>
                <c:pt idx="0">
                  <c:v>5.0799999999999998E-2</c:v>
                </c:pt>
                <c:pt idx="1">
                  <c:v>0.16320000000000001</c:v>
                </c:pt>
                <c:pt idx="2">
                  <c:v>0.22559999999999999</c:v>
                </c:pt>
                <c:pt idx="3">
                  <c:v>0.14280000000000001</c:v>
                </c:pt>
                <c:pt idx="4">
                  <c:v>-6.0000000000000097E-3</c:v>
                </c:pt>
                <c:pt idx="5">
                  <c:v>0.1076</c:v>
                </c:pt>
              </c:numCache>
            </c:numRef>
          </c:val>
          <c:extLst>
            <c:ext xmlns:c16="http://schemas.microsoft.com/office/drawing/2014/chart" uri="{C3380CC4-5D6E-409C-BE32-E72D297353CC}">
              <c16:uniqueId val="{00000000-2D56-4DD0-84E8-966F84853EC6}"/>
            </c:ext>
          </c:extLst>
        </c:ser>
        <c:ser>
          <c:idx val="1"/>
          <c:order val="1"/>
          <c:tx>
            <c:v>Earnings</c:v>
          </c:tx>
          <c:spPr>
            <a:solidFill>
              <a:srgbClr val="C0504D"/>
            </a:solidFill>
          </c:spPr>
          <c:invertIfNegative val="0"/>
          <c:cat>
            <c:strRef>
              <c:f>PI!$A$24:$A$29</c:f>
              <c:strCache>
                <c:ptCount val="6"/>
                <c:pt idx="0">
                  <c:v>Diag</c:v>
                </c:pt>
                <c:pt idx="1">
                  <c:v>Train</c:v>
                </c:pt>
                <c:pt idx="2">
                  <c:v>Educ</c:v>
                </c:pt>
                <c:pt idx="3">
                  <c:v>Rstr</c:v>
                </c:pt>
                <c:pt idx="4">
                  <c:v>Maint</c:v>
                </c:pt>
                <c:pt idx="5">
                  <c:v>Other</c:v>
                </c:pt>
              </c:strCache>
            </c:strRef>
          </c:cat>
          <c:val>
            <c:numRef>
              <c:f>PI!$I$24:$I$29</c:f>
              <c:numCache>
                <c:formatCode>0.000</c:formatCode>
                <c:ptCount val="6"/>
                <c:pt idx="0">
                  <c:v>0.318</c:v>
                </c:pt>
                <c:pt idx="1">
                  <c:v>0.17199999999999999</c:v>
                </c:pt>
                <c:pt idx="2">
                  <c:v>0.36399999999999999</c:v>
                </c:pt>
                <c:pt idx="3">
                  <c:v>0.442</c:v>
                </c:pt>
                <c:pt idx="4">
                  <c:v>2.9000000000000001E-2</c:v>
                </c:pt>
                <c:pt idx="5">
                  <c:v>0.14799999999999999</c:v>
                </c:pt>
              </c:numCache>
            </c:numRef>
          </c:val>
          <c:extLst>
            <c:ext xmlns:c16="http://schemas.microsoft.com/office/drawing/2014/chart" uri="{C3380CC4-5D6E-409C-BE32-E72D297353CC}">
              <c16:uniqueId val="{00000001-2D56-4DD0-84E8-966F84853EC6}"/>
            </c:ext>
          </c:extLst>
        </c:ser>
        <c:dLbls>
          <c:showLegendKey val="0"/>
          <c:showVal val="0"/>
          <c:showCatName val="0"/>
          <c:showSerName val="0"/>
          <c:showPercent val="0"/>
          <c:showBubbleSize val="0"/>
        </c:dLbls>
        <c:gapWidth val="150"/>
        <c:axId val="85269504"/>
        <c:axId val="85275392"/>
      </c:barChart>
      <c:catAx>
        <c:axId val="85269504"/>
        <c:scaling>
          <c:orientation val="minMax"/>
        </c:scaling>
        <c:delete val="0"/>
        <c:axPos val="b"/>
        <c:numFmt formatCode="General" sourceLinked="0"/>
        <c:majorTickMark val="out"/>
        <c:minorTickMark val="none"/>
        <c:tickLblPos val="low"/>
        <c:txPr>
          <a:bodyPr rot="0" vert="horz"/>
          <a:lstStyle/>
          <a:p>
            <a:pPr>
              <a:defRPr/>
            </a:pPr>
            <a:endParaRPr lang="en-US"/>
          </a:p>
        </c:txPr>
        <c:crossAx val="85275392"/>
        <c:crosses val="autoZero"/>
        <c:auto val="1"/>
        <c:lblAlgn val="ctr"/>
        <c:lblOffset val="100"/>
        <c:noMultiLvlLbl val="0"/>
      </c:catAx>
      <c:valAx>
        <c:axId val="85275392"/>
        <c:scaling>
          <c:orientation val="minMax"/>
          <c:min val="-0.2"/>
        </c:scaling>
        <c:delete val="0"/>
        <c:axPos val="l"/>
        <c:majorGridlines/>
        <c:numFmt formatCode="0.000" sourceLinked="1"/>
        <c:majorTickMark val="out"/>
        <c:minorTickMark val="none"/>
        <c:tickLblPos val="nextTo"/>
        <c:crossAx val="85269504"/>
        <c:crosses val="autoZero"/>
        <c:crossBetween val="between"/>
      </c:valAx>
    </c:plotArea>
    <c:legend>
      <c:legendPos val="r"/>
      <c:layout>
        <c:manualLayout>
          <c:xMode val="edge"/>
          <c:yMode val="edge"/>
          <c:x val="0.11206336458497"/>
          <c:y val="0.127602533498342"/>
          <c:w val="0.38676367723185701"/>
          <c:h val="9.2267895394054597E-2"/>
        </c:manualLayout>
      </c:layout>
      <c:overlay val="0"/>
      <c:spPr>
        <a:solidFill>
          <a:schemeClr val="bg1"/>
        </a:solidFill>
        <a:ln w="6350">
          <a:solidFill>
            <a:schemeClr val="tx1"/>
          </a:solidFill>
          <a:prstDash val="solid"/>
        </a:ln>
      </c:spPr>
      <c:txPr>
        <a:bodyPr/>
        <a:lstStyle/>
        <a:p>
          <a:pPr>
            <a:defRPr sz="1100"/>
          </a:pPr>
          <a:endParaRPr lang="en-US"/>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a:solidFill>
                  <a:srgbClr val="1F8C48"/>
                </a:solidFill>
              </a:rPr>
              <a:t>VR-ROI Model:  </a:t>
            </a:r>
            <a:r>
              <a:rPr lang="en-US" sz="1600" dirty="0">
                <a:solidFill>
                  <a:srgbClr val="020592"/>
                </a:solidFill>
              </a:rPr>
              <a:t>Long-Run Effects </a:t>
            </a:r>
          </a:p>
          <a:p>
            <a:pPr>
              <a:defRPr/>
            </a:pPr>
            <a:r>
              <a:rPr lang="en-US" sz="1600" dirty="0">
                <a:solidFill>
                  <a:srgbClr val="020592"/>
                </a:solidFill>
              </a:rPr>
              <a:t>by Service Type</a:t>
            </a:r>
          </a:p>
        </c:rich>
      </c:tx>
      <c:layout>
        <c:manualLayout>
          <c:xMode val="edge"/>
          <c:yMode val="edge"/>
          <c:x val="0.22221717850678899"/>
          <c:y val="3.5366941767634198E-3"/>
        </c:manualLayout>
      </c:layout>
      <c:overlay val="0"/>
    </c:title>
    <c:autoTitleDeleted val="0"/>
    <c:plotArea>
      <c:layout>
        <c:manualLayout>
          <c:layoutTarget val="inner"/>
          <c:xMode val="edge"/>
          <c:yMode val="edge"/>
          <c:x val="7.1547870288731497E-2"/>
          <c:y val="0.169227753079709"/>
          <c:w val="0.91001516491934298"/>
          <c:h val="0.71851116871312204"/>
        </c:manualLayout>
      </c:layout>
      <c:barChart>
        <c:barDir val="col"/>
        <c:grouping val="clustered"/>
        <c:varyColors val="0"/>
        <c:ser>
          <c:idx val="0"/>
          <c:order val="0"/>
          <c:tx>
            <c:v>Employment</c:v>
          </c:tx>
          <c:spPr>
            <a:solidFill>
              <a:srgbClr val="4F81BD"/>
            </a:solidFill>
          </c:spPr>
          <c:invertIfNegative val="0"/>
          <c:cat>
            <c:strRef>
              <c:f>MI!$A$24:$A$29</c:f>
              <c:strCache>
                <c:ptCount val="6"/>
                <c:pt idx="0">
                  <c:v>Diag</c:v>
                </c:pt>
                <c:pt idx="1">
                  <c:v>Train</c:v>
                </c:pt>
                <c:pt idx="2">
                  <c:v>Educ</c:v>
                </c:pt>
                <c:pt idx="3">
                  <c:v>Rstr</c:v>
                </c:pt>
                <c:pt idx="4">
                  <c:v>Maint</c:v>
                </c:pt>
                <c:pt idx="5">
                  <c:v>Other</c:v>
                </c:pt>
              </c:strCache>
            </c:strRef>
          </c:cat>
          <c:val>
            <c:numRef>
              <c:f>MI!$G$24:$G$29</c:f>
              <c:numCache>
                <c:formatCode>0.000</c:formatCode>
                <c:ptCount val="6"/>
                <c:pt idx="0">
                  <c:v>-0.18479999999999999</c:v>
                </c:pt>
                <c:pt idx="1">
                  <c:v>0.21640000000000001</c:v>
                </c:pt>
                <c:pt idx="2">
                  <c:v>-4.5199999999999997E-2</c:v>
                </c:pt>
                <c:pt idx="3">
                  <c:v>-5.0799999999999998E-2</c:v>
                </c:pt>
                <c:pt idx="4">
                  <c:v>-2.9600000000000001E-2</c:v>
                </c:pt>
                <c:pt idx="5">
                  <c:v>1.9599999999999999E-2</c:v>
                </c:pt>
              </c:numCache>
            </c:numRef>
          </c:val>
          <c:extLst>
            <c:ext xmlns:c16="http://schemas.microsoft.com/office/drawing/2014/chart" uri="{C3380CC4-5D6E-409C-BE32-E72D297353CC}">
              <c16:uniqueId val="{00000000-63A3-423E-BEB8-8CBB29B3D752}"/>
            </c:ext>
          </c:extLst>
        </c:ser>
        <c:ser>
          <c:idx val="1"/>
          <c:order val="1"/>
          <c:tx>
            <c:v>Earnings</c:v>
          </c:tx>
          <c:spPr>
            <a:solidFill>
              <a:srgbClr val="C0504D"/>
            </a:solidFill>
          </c:spPr>
          <c:invertIfNegative val="0"/>
          <c:cat>
            <c:strRef>
              <c:f>MI!$A$24:$A$29</c:f>
              <c:strCache>
                <c:ptCount val="6"/>
                <c:pt idx="0">
                  <c:v>Diag</c:v>
                </c:pt>
                <c:pt idx="1">
                  <c:v>Train</c:v>
                </c:pt>
                <c:pt idx="2">
                  <c:v>Educ</c:v>
                </c:pt>
                <c:pt idx="3">
                  <c:v>Rstr</c:v>
                </c:pt>
                <c:pt idx="4">
                  <c:v>Maint</c:v>
                </c:pt>
                <c:pt idx="5">
                  <c:v>Other</c:v>
                </c:pt>
              </c:strCache>
            </c:strRef>
          </c:cat>
          <c:val>
            <c:numRef>
              <c:f>MI!$I$24:$I$29</c:f>
              <c:numCache>
                <c:formatCode>0.000</c:formatCode>
                <c:ptCount val="6"/>
                <c:pt idx="0">
                  <c:v>3.2000000000000001E-2</c:v>
                </c:pt>
                <c:pt idx="1">
                  <c:v>0.13600000000000001</c:v>
                </c:pt>
                <c:pt idx="2">
                  <c:v>0.14599999999999999</c:v>
                </c:pt>
                <c:pt idx="3">
                  <c:v>0.20599999999999999</c:v>
                </c:pt>
                <c:pt idx="4">
                  <c:v>0.217</c:v>
                </c:pt>
                <c:pt idx="5">
                  <c:v>0.14599999999999999</c:v>
                </c:pt>
              </c:numCache>
            </c:numRef>
          </c:val>
          <c:extLst>
            <c:ext xmlns:c16="http://schemas.microsoft.com/office/drawing/2014/chart" uri="{C3380CC4-5D6E-409C-BE32-E72D297353CC}">
              <c16:uniqueId val="{00000001-63A3-423E-BEB8-8CBB29B3D752}"/>
            </c:ext>
          </c:extLst>
        </c:ser>
        <c:dLbls>
          <c:showLegendKey val="0"/>
          <c:showVal val="0"/>
          <c:showCatName val="0"/>
          <c:showSerName val="0"/>
          <c:showPercent val="0"/>
          <c:showBubbleSize val="0"/>
        </c:dLbls>
        <c:gapWidth val="150"/>
        <c:axId val="85472000"/>
        <c:axId val="85473536"/>
      </c:barChart>
      <c:catAx>
        <c:axId val="85472000"/>
        <c:scaling>
          <c:orientation val="minMax"/>
        </c:scaling>
        <c:delete val="0"/>
        <c:axPos val="b"/>
        <c:numFmt formatCode="General" sourceLinked="0"/>
        <c:majorTickMark val="out"/>
        <c:minorTickMark val="none"/>
        <c:tickLblPos val="low"/>
        <c:txPr>
          <a:bodyPr rot="0" vert="horz"/>
          <a:lstStyle/>
          <a:p>
            <a:pPr>
              <a:defRPr/>
            </a:pPr>
            <a:endParaRPr lang="en-US"/>
          </a:p>
        </c:txPr>
        <c:crossAx val="85473536"/>
        <c:crosses val="autoZero"/>
        <c:auto val="1"/>
        <c:lblAlgn val="ctr"/>
        <c:lblOffset val="100"/>
        <c:noMultiLvlLbl val="0"/>
      </c:catAx>
      <c:valAx>
        <c:axId val="85473536"/>
        <c:scaling>
          <c:orientation val="minMax"/>
          <c:max val="0.25"/>
          <c:min val="-0.2"/>
        </c:scaling>
        <c:delete val="0"/>
        <c:axPos val="l"/>
        <c:majorGridlines/>
        <c:numFmt formatCode="0.000" sourceLinked="1"/>
        <c:majorTickMark val="out"/>
        <c:minorTickMark val="none"/>
        <c:tickLblPos val="nextTo"/>
        <c:crossAx val="85472000"/>
        <c:crosses val="autoZero"/>
        <c:crossBetween val="between"/>
        <c:majorUnit val="0.1"/>
      </c:valAx>
    </c:plotArea>
    <c:legend>
      <c:legendPos val="r"/>
      <c:layout>
        <c:manualLayout>
          <c:xMode val="edge"/>
          <c:yMode val="edge"/>
          <c:x val="0.58804266983256803"/>
          <c:y val="0.75359740278546705"/>
          <c:w val="0.38676367723185701"/>
          <c:h val="8.1657812863764306E-2"/>
        </c:manualLayout>
      </c:layout>
      <c:overlay val="0"/>
      <c:spPr>
        <a:solidFill>
          <a:schemeClr val="bg1"/>
        </a:solidFill>
        <a:ln w="6350">
          <a:solidFill>
            <a:sysClr val="window" lastClr="FFFFFF"/>
          </a:solidFill>
          <a:prstDash val="solid"/>
        </a:ln>
      </c:spPr>
      <c:txPr>
        <a:bodyPr/>
        <a:lstStyle/>
        <a:p>
          <a:pPr>
            <a:defRPr sz="1100"/>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a:solidFill>
                  <a:srgbClr val="1F8C48"/>
                </a:solidFill>
              </a:rPr>
              <a:t>Simple Model: </a:t>
            </a:r>
            <a:r>
              <a:rPr lang="en-US" sz="1600" dirty="0">
                <a:solidFill>
                  <a:srgbClr val="020592"/>
                </a:solidFill>
              </a:rPr>
              <a:t>Pre-Application, Short-Run, </a:t>
            </a:r>
            <a:r>
              <a:rPr lang="en-US" sz="1600" baseline="0" dirty="0">
                <a:solidFill>
                  <a:srgbClr val="020592"/>
                </a:solidFill>
              </a:rPr>
              <a:t>Long-Run Effects</a:t>
            </a:r>
            <a:endParaRPr lang="en-US" sz="1600" dirty="0">
              <a:solidFill>
                <a:srgbClr val="020592"/>
              </a:solidFill>
            </a:endParaRPr>
          </a:p>
        </c:rich>
      </c:tx>
      <c:layout>
        <c:manualLayout>
          <c:xMode val="edge"/>
          <c:yMode val="edge"/>
          <c:x val="0.19521064301552099"/>
          <c:y val="2.1220165060580502E-2"/>
        </c:manualLayout>
      </c:layout>
      <c:overlay val="0"/>
    </c:title>
    <c:autoTitleDeleted val="0"/>
    <c:plotArea>
      <c:layout>
        <c:manualLayout>
          <c:layoutTarget val="inner"/>
          <c:xMode val="edge"/>
          <c:yMode val="edge"/>
          <c:x val="0.113089093030038"/>
          <c:y val="0.164723345392637"/>
          <c:w val="0.91001516491934298"/>
          <c:h val="0.71851116871312204"/>
        </c:manualLayout>
      </c:layout>
      <c:barChart>
        <c:barDir val="col"/>
        <c:grouping val="clustered"/>
        <c:varyColors val="0"/>
        <c:ser>
          <c:idx val="0"/>
          <c:order val="0"/>
          <c:tx>
            <c:v>Employment</c:v>
          </c:tx>
          <c:spPr>
            <a:solidFill>
              <a:srgbClr val="4F81BD"/>
            </a:solidFill>
          </c:spPr>
          <c:invertIfNegative val="0"/>
          <c:cat>
            <c:strRef>
              <c:f>'MI Earnings Timeline'!$N$9:$P$9</c:f>
              <c:strCache>
                <c:ptCount val="3"/>
                <c:pt idx="0">
                  <c:v>Pre-App</c:v>
                </c:pt>
                <c:pt idx="1">
                  <c:v>Short Run</c:v>
                </c:pt>
                <c:pt idx="2">
                  <c:v>Long Run</c:v>
                </c:pt>
              </c:strCache>
            </c:strRef>
          </c:cat>
          <c:val>
            <c:numRef>
              <c:f>'MI Earnings Timeline'!$N$11:$P$11</c:f>
              <c:numCache>
                <c:formatCode>0.000</c:formatCode>
                <c:ptCount val="3"/>
                <c:pt idx="0">
                  <c:v>-8.4080000000000002E-2</c:v>
                </c:pt>
                <c:pt idx="1">
                  <c:v>8.9279999999999998E-2</c:v>
                </c:pt>
                <c:pt idx="2">
                  <c:v>0.10632</c:v>
                </c:pt>
              </c:numCache>
            </c:numRef>
          </c:val>
          <c:extLst>
            <c:ext xmlns:c16="http://schemas.microsoft.com/office/drawing/2014/chart" uri="{C3380CC4-5D6E-409C-BE32-E72D297353CC}">
              <c16:uniqueId val="{00000000-FC8A-4516-95ED-EE9094BF729E}"/>
            </c:ext>
          </c:extLst>
        </c:ser>
        <c:ser>
          <c:idx val="1"/>
          <c:order val="1"/>
          <c:tx>
            <c:v>Earnings</c:v>
          </c:tx>
          <c:spPr>
            <a:solidFill>
              <a:srgbClr val="C0504D"/>
            </a:solidFill>
          </c:spPr>
          <c:invertIfNegative val="0"/>
          <c:cat>
            <c:strRef>
              <c:f>'MI Earnings Timeline'!$N$9:$P$9</c:f>
              <c:strCache>
                <c:ptCount val="3"/>
                <c:pt idx="0">
                  <c:v>Pre-App</c:v>
                </c:pt>
                <c:pt idx="1">
                  <c:v>Short Run</c:v>
                </c:pt>
                <c:pt idx="2">
                  <c:v>Long Run</c:v>
                </c:pt>
              </c:strCache>
            </c:strRef>
          </c:cat>
          <c:val>
            <c:numRef>
              <c:f>'MI Earnings Timeline'!$N$12:$P$12</c:f>
              <c:numCache>
                <c:formatCode>0.000</c:formatCode>
                <c:ptCount val="3"/>
                <c:pt idx="0">
                  <c:v>-6.3899999999999998E-3</c:v>
                </c:pt>
                <c:pt idx="1">
                  <c:v>-5.1529999999999999E-2</c:v>
                </c:pt>
                <c:pt idx="2">
                  <c:v>-1.413E-2</c:v>
                </c:pt>
              </c:numCache>
            </c:numRef>
          </c:val>
          <c:extLst>
            <c:ext xmlns:c16="http://schemas.microsoft.com/office/drawing/2014/chart" uri="{C3380CC4-5D6E-409C-BE32-E72D297353CC}">
              <c16:uniqueId val="{00000001-FC8A-4516-95ED-EE9094BF729E}"/>
            </c:ext>
          </c:extLst>
        </c:ser>
        <c:dLbls>
          <c:showLegendKey val="0"/>
          <c:showVal val="0"/>
          <c:showCatName val="0"/>
          <c:showSerName val="0"/>
          <c:showPercent val="0"/>
          <c:showBubbleSize val="0"/>
        </c:dLbls>
        <c:gapWidth val="176"/>
        <c:axId val="85663744"/>
        <c:axId val="85665280"/>
      </c:barChart>
      <c:catAx>
        <c:axId val="85663744"/>
        <c:scaling>
          <c:orientation val="minMax"/>
        </c:scaling>
        <c:delete val="0"/>
        <c:axPos val="b"/>
        <c:numFmt formatCode="General" sourceLinked="0"/>
        <c:majorTickMark val="out"/>
        <c:minorTickMark val="none"/>
        <c:tickLblPos val="low"/>
        <c:txPr>
          <a:bodyPr rot="0" vert="horz"/>
          <a:lstStyle/>
          <a:p>
            <a:pPr>
              <a:defRPr/>
            </a:pPr>
            <a:endParaRPr lang="en-US"/>
          </a:p>
        </c:txPr>
        <c:crossAx val="85665280"/>
        <c:crosses val="autoZero"/>
        <c:auto val="1"/>
        <c:lblAlgn val="ctr"/>
        <c:lblOffset val="100"/>
        <c:noMultiLvlLbl val="0"/>
      </c:catAx>
      <c:valAx>
        <c:axId val="85665280"/>
        <c:scaling>
          <c:orientation val="minMax"/>
          <c:max val="0.25"/>
          <c:min val="-0.2"/>
        </c:scaling>
        <c:delete val="0"/>
        <c:axPos val="l"/>
        <c:majorGridlines/>
        <c:numFmt formatCode="0.000" sourceLinked="1"/>
        <c:majorTickMark val="out"/>
        <c:minorTickMark val="none"/>
        <c:tickLblPos val="nextTo"/>
        <c:crossAx val="85663744"/>
        <c:crosses val="autoZero"/>
        <c:crossBetween val="between"/>
        <c:majorUnit val="0.1"/>
      </c:valAx>
    </c:plotArea>
    <c:legend>
      <c:legendPos val="r"/>
      <c:layout>
        <c:manualLayout>
          <c:xMode val="edge"/>
          <c:yMode val="edge"/>
          <c:x val="0.59986824263375105"/>
          <c:y val="0.78189095619957505"/>
          <c:w val="0.38676367723185701"/>
          <c:h val="8.8731201217291195E-2"/>
        </c:manualLayout>
      </c:layout>
      <c:overlay val="0"/>
      <c:spPr>
        <a:solidFill>
          <a:schemeClr val="bg1"/>
        </a:solidFill>
        <a:ln w="6350">
          <a:solidFill>
            <a:schemeClr val="tx1"/>
          </a:solidFill>
          <a:prstDash val="solid"/>
        </a:ln>
      </c:spPr>
      <c:txPr>
        <a:bodyPr/>
        <a:lstStyle/>
        <a:p>
          <a:pPr>
            <a:defRPr sz="11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6EEF93-D0D0-4871-B859-808DD02AA3A8}" type="doc">
      <dgm:prSet loTypeId="urn:microsoft.com/office/officeart/2005/8/layout/arrow2" loCatId="process" qsTypeId="urn:microsoft.com/office/officeart/2005/8/quickstyle/simple1" qsCatId="simple" csTypeId="urn:microsoft.com/office/officeart/2005/8/colors/accent1_2" csCatId="accent1" phldr="1"/>
      <dgm:spPr/>
    </dgm:pt>
    <dgm:pt modelId="{753FA244-C1C6-41F4-92A6-EE27AAF744EE}">
      <dgm:prSet phldrT="[Text]" custT="1"/>
      <dgm:spPr>
        <a:xfrm>
          <a:off x="1773631" y="2654731"/>
          <a:ext cx="1391960" cy="1079068"/>
        </a:xfrm>
        <a:noFill/>
        <a:ln>
          <a:noFill/>
        </a:ln>
        <a:effectLst/>
      </dgm:spPr>
      <dgm:t>
        <a:bodyPr/>
        <a:lstStyle/>
        <a:p>
          <a:r>
            <a:rPr lang="en-US" sz="1200" b="1" dirty="0">
              <a:solidFill>
                <a:srgbClr val="020592"/>
              </a:solidFill>
              <a:latin typeface="Century Schoolbook"/>
              <a:ea typeface="+mn-ea"/>
              <a:cs typeface="+mn-cs"/>
            </a:rPr>
            <a:t>Increases chances of finding and keeping a job by 12%</a:t>
          </a:r>
        </a:p>
      </dgm:t>
    </dgm:pt>
    <dgm:pt modelId="{BFCF7DB4-A0A9-4634-A9ED-3E4D1A8700B8}" type="parTrans" cxnId="{BCBC95AD-6601-4088-851A-CC1C4CA52A09}">
      <dgm:prSet/>
      <dgm:spPr/>
      <dgm:t>
        <a:bodyPr/>
        <a:lstStyle/>
        <a:p>
          <a:endParaRPr lang="en-US"/>
        </a:p>
      </dgm:t>
    </dgm:pt>
    <dgm:pt modelId="{53D663FB-FDD7-45D0-BCD9-2053519B34F7}" type="sibTrans" cxnId="{BCBC95AD-6601-4088-851A-CC1C4CA52A09}">
      <dgm:prSet/>
      <dgm:spPr/>
      <dgm:t>
        <a:bodyPr/>
        <a:lstStyle/>
        <a:p>
          <a:endParaRPr lang="en-US"/>
        </a:p>
      </dgm:t>
    </dgm:pt>
    <dgm:pt modelId="{0EBD187E-6231-46E6-A582-EEF0DE17B076}">
      <dgm:prSet phldrT="[Text]" custT="1"/>
      <dgm:spPr>
        <a:xfrm>
          <a:off x="3207410" y="1702612"/>
          <a:ext cx="1433779" cy="2031187"/>
        </a:xfrm>
        <a:noFill/>
        <a:ln>
          <a:noFill/>
        </a:ln>
        <a:effectLst/>
      </dgm:spPr>
      <dgm:t>
        <a:bodyPr/>
        <a:lstStyle/>
        <a:p>
          <a:r>
            <a:rPr lang="en-US" sz="1200" b="1" dirty="0">
              <a:solidFill>
                <a:srgbClr val="020592"/>
              </a:solidFill>
              <a:latin typeface="Century Schoolbook"/>
              <a:ea typeface="+mn-ea"/>
              <a:cs typeface="+mn-cs"/>
            </a:rPr>
            <a:t>Combined with one more year of education the chance of getting and keeping a job increases by 38%</a:t>
          </a:r>
        </a:p>
      </dgm:t>
    </dgm:pt>
    <dgm:pt modelId="{0CF977C7-EB7F-4307-9BF6-B460936CB2BB}" type="parTrans" cxnId="{FD360949-758F-49BE-9672-43C196B59E53}">
      <dgm:prSet/>
      <dgm:spPr/>
      <dgm:t>
        <a:bodyPr/>
        <a:lstStyle/>
        <a:p>
          <a:endParaRPr lang="en-US"/>
        </a:p>
      </dgm:t>
    </dgm:pt>
    <dgm:pt modelId="{B18C7279-DC84-432E-A9AC-A5A7C6161883}" type="sibTrans" cxnId="{FD360949-758F-49BE-9672-43C196B59E53}">
      <dgm:prSet/>
      <dgm:spPr/>
      <dgm:t>
        <a:bodyPr/>
        <a:lstStyle/>
        <a:p>
          <a:endParaRPr lang="en-US"/>
        </a:p>
      </dgm:t>
    </dgm:pt>
    <dgm:pt modelId="{E1ABA480-6231-42A3-AA75-33111C393306}">
      <dgm:prSet phldrT="[Text]" custT="1"/>
      <dgm:spPr>
        <a:xfrm>
          <a:off x="4910023" y="1138808"/>
          <a:ext cx="1433779" cy="2594991"/>
        </a:xfrm>
        <a:noFill/>
        <a:ln>
          <a:noFill/>
        </a:ln>
        <a:effectLst/>
      </dgm:spPr>
      <dgm:t>
        <a:bodyPr/>
        <a:lstStyle/>
        <a:p>
          <a:r>
            <a:rPr lang="en-US" sz="1200" b="1" dirty="0">
              <a:solidFill>
                <a:srgbClr val="020592"/>
              </a:solidFill>
              <a:latin typeface="Century Schoolbook"/>
              <a:ea typeface="+mn-ea"/>
              <a:cs typeface="+mn-cs"/>
            </a:rPr>
            <a:t>After you find a job, participating in PERT will on average double the amount of a student’s earnings in the long run </a:t>
          </a:r>
        </a:p>
      </dgm:t>
    </dgm:pt>
    <dgm:pt modelId="{677EF769-E73F-4ED8-BDEF-B068BD192D7E}" type="parTrans" cxnId="{949A1D12-3C11-4709-AA04-03B4EC5F7E22}">
      <dgm:prSet/>
      <dgm:spPr/>
      <dgm:t>
        <a:bodyPr/>
        <a:lstStyle/>
        <a:p>
          <a:endParaRPr lang="en-US"/>
        </a:p>
      </dgm:t>
    </dgm:pt>
    <dgm:pt modelId="{FC40373A-6F30-4660-A0CE-B32ED8BE2404}" type="sibTrans" cxnId="{949A1D12-3C11-4709-AA04-03B4EC5F7E22}">
      <dgm:prSet/>
      <dgm:spPr/>
      <dgm:t>
        <a:bodyPr/>
        <a:lstStyle/>
        <a:p>
          <a:endParaRPr lang="en-US"/>
        </a:p>
      </dgm:t>
    </dgm:pt>
    <dgm:pt modelId="{5B8CEA6B-E59D-4002-B2EA-E27F2C79B402}" type="pres">
      <dgm:prSet presAssocID="{216EEF93-D0D0-4871-B859-808DD02AA3A8}" presName="arrowDiagram" presStyleCnt="0">
        <dgm:presLayoutVars>
          <dgm:chMax val="5"/>
          <dgm:dir/>
          <dgm:resizeHandles val="exact"/>
        </dgm:presLayoutVars>
      </dgm:prSet>
      <dgm:spPr/>
    </dgm:pt>
    <dgm:pt modelId="{A0973354-5276-441A-9E06-BA5F65C11E9B}" type="pres">
      <dgm:prSet presAssocID="{216EEF93-D0D0-4871-B859-808DD02AA3A8}" presName="arrow" presStyleLbl="bgShp" presStyleIdx="0" presStyleCnt="1" custLinFactNeighborX="-1040" custLinFactNeighborY="7813"/>
      <dgm:spPr>
        <a:xfrm>
          <a:off x="937259" y="0"/>
          <a:ext cx="5974080" cy="3733800"/>
        </a:xfrm>
        <a:prstGeom prst="swooshArrow">
          <a:avLst>
            <a:gd name="adj1" fmla="val 25000"/>
            <a:gd name="adj2" fmla="val 25000"/>
          </a:avLst>
        </a:prstGeom>
        <a:solidFill>
          <a:schemeClr val="bg2">
            <a:lumMod val="60000"/>
            <a:lumOff val="40000"/>
          </a:schemeClr>
        </a:solidFill>
        <a:ln>
          <a:noFill/>
        </a:ln>
        <a:effectLst/>
      </dgm:spPr>
    </dgm:pt>
    <dgm:pt modelId="{E381962B-4C71-4DED-B7BE-0ADA1FC8AE26}" type="pres">
      <dgm:prSet presAssocID="{216EEF93-D0D0-4871-B859-808DD02AA3A8}" presName="arrowDiagram3" presStyleCnt="0"/>
      <dgm:spPr/>
    </dgm:pt>
    <dgm:pt modelId="{8BAA000A-802A-46B5-9191-B62FAC1590C8}" type="pres">
      <dgm:prSet presAssocID="{753FA244-C1C6-41F4-92A6-EE27AAF744EE}" presName="bullet3a" presStyleLbl="node1" presStyleIdx="0" presStyleCnt="3"/>
      <dgm:spPr>
        <a:xfrm>
          <a:off x="1695968" y="2577068"/>
          <a:ext cx="155326" cy="155326"/>
        </a:xfrm>
        <a:prstGeom prst="ellipse">
          <a:avLst/>
        </a:prstGeom>
        <a:solidFill>
          <a:srgbClr val="020592"/>
        </a:solidFill>
        <a:ln w="25400" cap="flat" cmpd="sng" algn="ctr">
          <a:solidFill>
            <a:sysClr val="window" lastClr="FFFFFF">
              <a:hueOff val="0"/>
              <a:satOff val="0"/>
              <a:lumOff val="0"/>
              <a:alphaOff val="0"/>
            </a:sysClr>
          </a:solidFill>
          <a:prstDash val="solid"/>
        </a:ln>
        <a:effectLst/>
      </dgm:spPr>
    </dgm:pt>
    <dgm:pt modelId="{32F40B74-73A3-430B-BB7C-655A1067010A}" type="pres">
      <dgm:prSet presAssocID="{753FA244-C1C6-41F4-92A6-EE27AAF744EE}" presName="textBox3a" presStyleLbl="revTx" presStyleIdx="0" presStyleCnt="3">
        <dgm:presLayoutVars>
          <dgm:bulletEnabled val="1"/>
        </dgm:presLayoutVars>
      </dgm:prSet>
      <dgm:spPr>
        <a:prstGeom prst="rect">
          <a:avLst/>
        </a:prstGeom>
      </dgm:spPr>
    </dgm:pt>
    <dgm:pt modelId="{8388CAE6-531C-4278-A309-DDA6BFDE0233}" type="pres">
      <dgm:prSet presAssocID="{0EBD187E-6231-46E6-A582-EEF0DE17B076}" presName="bullet3b" presStyleLbl="node1" presStyleIdx="1" presStyleCnt="3"/>
      <dgm:spPr>
        <a:xfrm>
          <a:off x="3067019" y="1562221"/>
          <a:ext cx="280781" cy="280781"/>
        </a:xfrm>
        <a:prstGeom prst="ellipse">
          <a:avLst/>
        </a:prstGeom>
        <a:solidFill>
          <a:srgbClr val="020592"/>
        </a:solidFill>
        <a:ln w="25400" cap="flat" cmpd="sng" algn="ctr">
          <a:solidFill>
            <a:sysClr val="window" lastClr="FFFFFF">
              <a:hueOff val="0"/>
              <a:satOff val="0"/>
              <a:lumOff val="0"/>
              <a:alphaOff val="0"/>
            </a:sysClr>
          </a:solidFill>
          <a:prstDash val="solid"/>
        </a:ln>
        <a:effectLst/>
      </dgm:spPr>
    </dgm:pt>
    <dgm:pt modelId="{76289FFC-3705-4081-8310-16585FF58433}" type="pres">
      <dgm:prSet presAssocID="{0EBD187E-6231-46E6-A582-EEF0DE17B076}" presName="textBox3b" presStyleLbl="revTx" presStyleIdx="1" presStyleCnt="3">
        <dgm:presLayoutVars>
          <dgm:bulletEnabled val="1"/>
        </dgm:presLayoutVars>
      </dgm:prSet>
      <dgm:spPr>
        <a:prstGeom prst="rect">
          <a:avLst/>
        </a:prstGeom>
      </dgm:spPr>
    </dgm:pt>
    <dgm:pt modelId="{A41594A8-8367-4004-B0A1-82D6EAEEBD50}" type="pres">
      <dgm:prSet presAssocID="{E1ABA480-6231-42A3-AA75-33111C393306}" presName="bullet3c" presStyleLbl="node1" presStyleIdx="2" presStyleCnt="3"/>
      <dgm:spPr>
        <a:xfrm>
          <a:off x="4715865" y="944651"/>
          <a:ext cx="388315" cy="388315"/>
        </a:xfrm>
        <a:prstGeom prst="ellipse">
          <a:avLst/>
        </a:prstGeom>
        <a:solidFill>
          <a:srgbClr val="020592"/>
        </a:solidFill>
        <a:ln w="25400" cap="flat" cmpd="sng" algn="ctr">
          <a:solidFill>
            <a:sysClr val="window" lastClr="FFFFFF">
              <a:hueOff val="0"/>
              <a:satOff val="0"/>
              <a:lumOff val="0"/>
              <a:alphaOff val="0"/>
            </a:sysClr>
          </a:solidFill>
          <a:prstDash val="solid"/>
        </a:ln>
        <a:effectLst/>
      </dgm:spPr>
    </dgm:pt>
    <dgm:pt modelId="{FC1AB571-56E0-4473-9030-A8736AC7592F}" type="pres">
      <dgm:prSet presAssocID="{E1ABA480-6231-42A3-AA75-33111C393306}" presName="textBox3c" presStyleLbl="revTx" presStyleIdx="2" presStyleCnt="3">
        <dgm:presLayoutVars>
          <dgm:bulletEnabled val="1"/>
        </dgm:presLayoutVars>
      </dgm:prSet>
      <dgm:spPr>
        <a:prstGeom prst="rect">
          <a:avLst/>
        </a:prstGeom>
      </dgm:spPr>
    </dgm:pt>
  </dgm:ptLst>
  <dgm:cxnLst>
    <dgm:cxn modelId="{949A1D12-3C11-4709-AA04-03B4EC5F7E22}" srcId="{216EEF93-D0D0-4871-B859-808DD02AA3A8}" destId="{E1ABA480-6231-42A3-AA75-33111C393306}" srcOrd="2" destOrd="0" parTransId="{677EF769-E73F-4ED8-BDEF-B068BD192D7E}" sibTransId="{FC40373A-6F30-4660-A0CE-B32ED8BE2404}"/>
    <dgm:cxn modelId="{94ED9641-1AC8-4DEC-B0B9-6D5C75ABF7C1}" type="presOf" srcId="{E1ABA480-6231-42A3-AA75-33111C393306}" destId="{FC1AB571-56E0-4473-9030-A8736AC7592F}" srcOrd="0" destOrd="0" presId="urn:microsoft.com/office/officeart/2005/8/layout/arrow2"/>
    <dgm:cxn modelId="{47632A42-3F0A-4A25-9890-840E9957049F}" type="presOf" srcId="{753FA244-C1C6-41F4-92A6-EE27AAF744EE}" destId="{32F40B74-73A3-430B-BB7C-655A1067010A}" srcOrd="0" destOrd="0" presId="urn:microsoft.com/office/officeart/2005/8/layout/arrow2"/>
    <dgm:cxn modelId="{FD360949-758F-49BE-9672-43C196B59E53}" srcId="{216EEF93-D0D0-4871-B859-808DD02AA3A8}" destId="{0EBD187E-6231-46E6-A582-EEF0DE17B076}" srcOrd="1" destOrd="0" parTransId="{0CF977C7-EB7F-4307-9BF6-B460936CB2BB}" sibTransId="{B18C7279-DC84-432E-A9AC-A5A7C6161883}"/>
    <dgm:cxn modelId="{3BD71E72-B27F-4ADF-93B5-414D4B257EF0}" type="presOf" srcId="{216EEF93-D0D0-4871-B859-808DD02AA3A8}" destId="{5B8CEA6B-E59D-4002-B2EA-E27F2C79B402}" srcOrd="0" destOrd="0" presId="urn:microsoft.com/office/officeart/2005/8/layout/arrow2"/>
    <dgm:cxn modelId="{36E14795-D736-4886-AE54-BD938D953631}" type="presOf" srcId="{0EBD187E-6231-46E6-A582-EEF0DE17B076}" destId="{76289FFC-3705-4081-8310-16585FF58433}" srcOrd="0" destOrd="0" presId="urn:microsoft.com/office/officeart/2005/8/layout/arrow2"/>
    <dgm:cxn modelId="{BCBC95AD-6601-4088-851A-CC1C4CA52A09}" srcId="{216EEF93-D0D0-4871-B859-808DD02AA3A8}" destId="{753FA244-C1C6-41F4-92A6-EE27AAF744EE}" srcOrd="0" destOrd="0" parTransId="{BFCF7DB4-A0A9-4634-A9ED-3E4D1A8700B8}" sibTransId="{53D663FB-FDD7-45D0-BCD9-2053519B34F7}"/>
    <dgm:cxn modelId="{1504BEC5-E1D2-4D28-B8CD-4F5AA9EF4C91}" type="presParOf" srcId="{5B8CEA6B-E59D-4002-B2EA-E27F2C79B402}" destId="{A0973354-5276-441A-9E06-BA5F65C11E9B}" srcOrd="0" destOrd="0" presId="urn:microsoft.com/office/officeart/2005/8/layout/arrow2"/>
    <dgm:cxn modelId="{12B041B0-A5D6-4F71-A50B-A78E1EC5822C}" type="presParOf" srcId="{5B8CEA6B-E59D-4002-B2EA-E27F2C79B402}" destId="{E381962B-4C71-4DED-B7BE-0ADA1FC8AE26}" srcOrd="1" destOrd="0" presId="urn:microsoft.com/office/officeart/2005/8/layout/arrow2"/>
    <dgm:cxn modelId="{12F3C345-2937-4719-8BE9-25F26A939E2E}" type="presParOf" srcId="{E381962B-4C71-4DED-B7BE-0ADA1FC8AE26}" destId="{8BAA000A-802A-46B5-9191-B62FAC1590C8}" srcOrd="0" destOrd="0" presId="urn:microsoft.com/office/officeart/2005/8/layout/arrow2"/>
    <dgm:cxn modelId="{E354024D-4D30-4E5F-BF5B-56324D36C7BC}" type="presParOf" srcId="{E381962B-4C71-4DED-B7BE-0ADA1FC8AE26}" destId="{32F40B74-73A3-430B-BB7C-655A1067010A}" srcOrd="1" destOrd="0" presId="urn:microsoft.com/office/officeart/2005/8/layout/arrow2"/>
    <dgm:cxn modelId="{7E8045F7-0A39-49B5-AD19-E49074F32635}" type="presParOf" srcId="{E381962B-4C71-4DED-B7BE-0ADA1FC8AE26}" destId="{8388CAE6-531C-4278-A309-DDA6BFDE0233}" srcOrd="2" destOrd="0" presId="urn:microsoft.com/office/officeart/2005/8/layout/arrow2"/>
    <dgm:cxn modelId="{B37FE479-E642-46AE-A2B2-F2EBAA5EC269}" type="presParOf" srcId="{E381962B-4C71-4DED-B7BE-0ADA1FC8AE26}" destId="{76289FFC-3705-4081-8310-16585FF58433}" srcOrd="3" destOrd="0" presId="urn:microsoft.com/office/officeart/2005/8/layout/arrow2"/>
    <dgm:cxn modelId="{C1BF18D4-CED9-4F38-84B2-B31762765B38}" type="presParOf" srcId="{E381962B-4C71-4DED-B7BE-0ADA1FC8AE26}" destId="{A41594A8-8367-4004-B0A1-82D6EAEEBD50}" srcOrd="4" destOrd="0" presId="urn:microsoft.com/office/officeart/2005/8/layout/arrow2"/>
    <dgm:cxn modelId="{646B1FFB-FF00-4D02-8AB0-E285F2498ED3}" type="presParOf" srcId="{E381962B-4C71-4DED-B7BE-0ADA1FC8AE26}" destId="{FC1AB571-56E0-4473-9030-A8736AC7592F}"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73354-5276-441A-9E06-BA5F65C11E9B}">
      <dsp:nvSpPr>
        <dsp:cNvPr id="0" name=""/>
        <dsp:cNvSpPr/>
      </dsp:nvSpPr>
      <dsp:spPr>
        <a:xfrm>
          <a:off x="685814" y="0"/>
          <a:ext cx="4681727" cy="2926079"/>
        </a:xfrm>
        <a:prstGeom prst="swooshArrow">
          <a:avLst>
            <a:gd name="adj1" fmla="val 25000"/>
            <a:gd name="adj2" fmla="val 25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dsp:style>
    </dsp:sp>
    <dsp:sp modelId="{8BAA000A-802A-46B5-9191-B62FAC1590C8}">
      <dsp:nvSpPr>
        <dsp:cNvPr id="0" name=""/>
        <dsp:cNvSpPr/>
      </dsp:nvSpPr>
      <dsp:spPr>
        <a:xfrm>
          <a:off x="1329083" y="2019580"/>
          <a:ext cx="121724" cy="121724"/>
        </a:xfrm>
        <a:prstGeom prst="ellipse">
          <a:avLst/>
        </a:prstGeom>
        <a:solidFill>
          <a:srgbClr val="02059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32F40B74-73A3-430B-BB7C-655A1067010A}">
      <dsp:nvSpPr>
        <dsp:cNvPr id="0" name=""/>
        <dsp:cNvSpPr/>
      </dsp:nvSpPr>
      <dsp:spPr>
        <a:xfrm>
          <a:off x="1389945" y="2080442"/>
          <a:ext cx="1090842" cy="845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500"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rgbClr val="020592"/>
              </a:solidFill>
              <a:latin typeface="Century Schoolbook"/>
              <a:ea typeface="+mn-ea"/>
              <a:cs typeface="+mn-cs"/>
            </a:rPr>
            <a:t>Increases chances of finding and keeping a job by 12%</a:t>
          </a:r>
        </a:p>
      </dsp:txBody>
      <dsp:txXfrm>
        <a:off x="1389945" y="2080442"/>
        <a:ext cx="1090842" cy="845637"/>
      </dsp:txXfrm>
    </dsp:sp>
    <dsp:sp modelId="{8388CAE6-531C-4278-A309-DDA6BFDE0233}">
      <dsp:nvSpPr>
        <dsp:cNvPr id="0" name=""/>
        <dsp:cNvSpPr/>
      </dsp:nvSpPr>
      <dsp:spPr>
        <a:xfrm>
          <a:off x="2403540" y="1224271"/>
          <a:ext cx="220041" cy="220041"/>
        </a:xfrm>
        <a:prstGeom prst="ellipse">
          <a:avLst/>
        </a:prstGeom>
        <a:solidFill>
          <a:srgbClr val="02059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76289FFC-3705-4081-8310-16585FF58433}">
      <dsp:nvSpPr>
        <dsp:cNvPr id="0" name=""/>
        <dsp:cNvSpPr/>
      </dsp:nvSpPr>
      <dsp:spPr>
        <a:xfrm>
          <a:off x="2513560" y="1334292"/>
          <a:ext cx="1123614" cy="1591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595"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rgbClr val="020592"/>
              </a:solidFill>
              <a:latin typeface="Century Schoolbook"/>
              <a:ea typeface="+mn-ea"/>
              <a:cs typeface="+mn-cs"/>
            </a:rPr>
            <a:t>Combined with one more year of education the chance of getting and keeping a job increases by 38%</a:t>
          </a:r>
        </a:p>
      </dsp:txBody>
      <dsp:txXfrm>
        <a:off x="2513560" y="1334292"/>
        <a:ext cx="1123614" cy="1591787"/>
      </dsp:txXfrm>
    </dsp:sp>
    <dsp:sp modelId="{A41594A8-8367-4004-B0A1-82D6EAEEBD50}">
      <dsp:nvSpPr>
        <dsp:cNvPr id="0" name=""/>
        <dsp:cNvSpPr/>
      </dsp:nvSpPr>
      <dsp:spPr>
        <a:xfrm>
          <a:off x="3695696" y="740298"/>
          <a:ext cx="304312" cy="304312"/>
        </a:xfrm>
        <a:prstGeom prst="ellipse">
          <a:avLst/>
        </a:prstGeom>
        <a:solidFill>
          <a:srgbClr val="020592"/>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sp>
    <dsp:sp modelId="{FC1AB571-56E0-4473-9030-A8736AC7592F}">
      <dsp:nvSpPr>
        <dsp:cNvPr id="0" name=""/>
        <dsp:cNvSpPr/>
      </dsp:nvSpPr>
      <dsp:spPr>
        <a:xfrm>
          <a:off x="3847853" y="892454"/>
          <a:ext cx="1123614" cy="2033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249" tIns="0" rIns="0" bIns="0" numCol="1" spcCol="1270" anchor="t" anchorCtr="0">
          <a:noAutofit/>
        </a:bodyPr>
        <a:lstStyle/>
        <a:p>
          <a:pPr marL="0" lvl="0" indent="0" algn="l" defTabSz="533400">
            <a:lnSpc>
              <a:spcPct val="90000"/>
            </a:lnSpc>
            <a:spcBef>
              <a:spcPct val="0"/>
            </a:spcBef>
            <a:spcAft>
              <a:spcPct val="35000"/>
            </a:spcAft>
            <a:buNone/>
          </a:pPr>
          <a:r>
            <a:rPr lang="en-US" sz="1200" b="1" kern="1200" dirty="0">
              <a:solidFill>
                <a:srgbClr val="020592"/>
              </a:solidFill>
              <a:latin typeface="Century Schoolbook"/>
              <a:ea typeface="+mn-ea"/>
              <a:cs typeface="+mn-cs"/>
            </a:rPr>
            <a:t>After you find a job, participating in PERT will on average double the amount of a student’s earnings in the long run </a:t>
          </a:r>
        </a:p>
      </dsp:txBody>
      <dsp:txXfrm>
        <a:off x="3847853" y="892454"/>
        <a:ext cx="1123614" cy="2033625"/>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76" tIns="46588" rIns="93176" bIns="46588" rtlCol="0"/>
          <a:lstStyle>
            <a:lvl1pPr algn="r">
              <a:defRPr sz="1200"/>
            </a:lvl1pPr>
          </a:lstStyle>
          <a:p>
            <a:fld id="{B423A407-CE35-457D-B63C-5861733B4977}" type="datetimeFigureOut">
              <a:rPr lang="en-US" smtClean="0"/>
              <a:pPr/>
              <a:t>6/12/2023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6" tIns="46588" rIns="93176" bIns="46588" rtlCol="0" anchor="b"/>
          <a:lstStyle>
            <a:lvl1pPr algn="r">
              <a:defRPr sz="1200"/>
            </a:lvl1pPr>
          </a:lstStyle>
          <a:p>
            <a:fld id="{6C2BE949-6303-4B72-9378-7B7DACEC9E11}" type="slidenum">
              <a:rPr lang="en-US" smtClean="0"/>
              <a:pPr/>
              <a:t>‹#›</a:t>
            </a:fld>
            <a:endParaRPr lang="en-US" dirty="0"/>
          </a:p>
        </p:txBody>
      </p:sp>
    </p:spTree>
    <p:extLst>
      <p:ext uri="{BB962C8B-B14F-4D97-AF65-F5344CB8AC3E}">
        <p14:creationId xmlns:p14="http://schemas.microsoft.com/office/powerpoint/2010/main" val="22588197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6" tIns="46588" rIns="93176" bIns="46588"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3176" tIns="46588" rIns="93176" bIns="46588" rtlCol="0"/>
          <a:lstStyle>
            <a:lvl1pPr algn="r">
              <a:defRPr sz="1200"/>
            </a:lvl1pPr>
          </a:lstStyle>
          <a:p>
            <a:fld id="{FCD0C8F5-7C03-4BE6-BACC-B704FBE0BF24}" type="datetimeFigureOut">
              <a:rPr lang="en-US" smtClean="0"/>
              <a:pPr/>
              <a:t>6/12/2023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6" tIns="46588" rIns="93176"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6" tIns="46588" rIns="93176"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6" tIns="46588" rIns="93176" bIns="46588" rtlCol="0" anchor="b"/>
          <a:lstStyle>
            <a:lvl1pPr algn="r">
              <a:defRPr sz="1200"/>
            </a:lvl1pPr>
          </a:lstStyle>
          <a:p>
            <a:fld id="{F768711F-9A0A-41AF-8300-3707489B1FA2}" type="slidenum">
              <a:rPr lang="en-US" smtClean="0"/>
              <a:pPr/>
              <a:t>‹#›</a:t>
            </a:fld>
            <a:endParaRPr lang="en-US" dirty="0"/>
          </a:p>
        </p:txBody>
      </p:sp>
    </p:spTree>
    <p:extLst>
      <p:ext uri="{BB962C8B-B14F-4D97-AF65-F5344CB8AC3E}">
        <p14:creationId xmlns:p14="http://schemas.microsoft.com/office/powerpoint/2010/main" val="38562822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68711F-9A0A-41AF-8300-3707489B1FA2}" type="slidenum">
              <a:rPr lang="en-US" smtClean="0"/>
              <a:pPr/>
              <a:t>1</a:t>
            </a:fld>
            <a:endParaRPr lang="en-US" dirty="0"/>
          </a:p>
        </p:txBody>
      </p:sp>
    </p:spTree>
    <p:extLst>
      <p:ext uri="{BB962C8B-B14F-4D97-AF65-F5344CB8AC3E}">
        <p14:creationId xmlns:p14="http://schemas.microsoft.com/office/powerpoint/2010/main" val="25012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14</a:t>
            </a:fld>
            <a:endParaRPr lang="en-US" dirty="0"/>
          </a:p>
        </p:txBody>
      </p:sp>
    </p:spTree>
    <p:extLst>
      <p:ext uri="{BB962C8B-B14F-4D97-AF65-F5344CB8AC3E}">
        <p14:creationId xmlns:p14="http://schemas.microsoft.com/office/powerpoint/2010/main" val="1462197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15</a:t>
            </a:fld>
            <a:endParaRPr lang="en-US" dirty="0"/>
          </a:p>
        </p:txBody>
      </p:sp>
    </p:spTree>
    <p:extLst>
      <p:ext uri="{BB962C8B-B14F-4D97-AF65-F5344CB8AC3E}">
        <p14:creationId xmlns:p14="http://schemas.microsoft.com/office/powerpoint/2010/main" val="291007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18</a:t>
            </a:fld>
            <a:endParaRPr lang="en-US" dirty="0"/>
          </a:p>
        </p:txBody>
      </p:sp>
    </p:spTree>
    <p:extLst>
      <p:ext uri="{BB962C8B-B14F-4D97-AF65-F5344CB8AC3E}">
        <p14:creationId xmlns:p14="http://schemas.microsoft.com/office/powerpoint/2010/main" val="3215340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68711F-9A0A-41AF-8300-3707489B1FA2}" type="slidenum">
              <a:rPr lang="en-US" smtClean="0"/>
              <a:pPr/>
              <a:t>20</a:t>
            </a:fld>
            <a:endParaRPr lang="en-US" dirty="0"/>
          </a:p>
        </p:txBody>
      </p:sp>
    </p:spTree>
    <p:extLst>
      <p:ext uri="{BB962C8B-B14F-4D97-AF65-F5344CB8AC3E}">
        <p14:creationId xmlns:p14="http://schemas.microsoft.com/office/powerpoint/2010/main" val="219483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Open Sans" pitchFamily="2" charset="0"/>
                <a:ea typeface="Open Sans" pitchFamily="2" charset="0"/>
                <a:cs typeface="Open Sans" pitchFamily="2" charset="0"/>
              </a:defRPr>
            </a:lvl1pPr>
          </a:lstStyle>
          <a:p>
            <a:r>
              <a:rPr lang="en-US" dirty="0"/>
              <a:t>Click to edit Master title style</a:t>
            </a:r>
            <a:endParaRPr dirty="0"/>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Open Sans" pitchFamily="2" charset="0"/>
                <a:ea typeface="Open Sans" pitchFamily="2" charset="0"/>
                <a:cs typeface="Open Sans"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571129" y="6356350"/>
            <a:ext cx="2133600" cy="365125"/>
          </a:xfrm>
          <a:prstGeom prst="rect">
            <a:avLst/>
          </a:prstGeom>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7BC41667-7291-42E8-B00B-345BA5840895}" type="slidenum">
              <a:rPr/>
              <a:pPr/>
              <a:t>‹#›</a:t>
            </a:fld>
            <a:endParaRPr/>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Rectangle 3"/>
          <p:cNvSpPr>
            <a:spLocks noChangeArrowheads="1"/>
          </p:cNvSpPr>
          <p:nvPr userDrawn="1"/>
        </p:nvSpPr>
        <p:spPr bwMode="auto">
          <a:xfrm>
            <a:off x="0" y="6172200"/>
            <a:ext cx="9154274" cy="8382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chemeClr val="accent3">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p:cNvSpPr>
          <p:nvPr userDrawn="1"/>
        </p:nvSpPr>
        <p:spPr bwMode="auto">
          <a:xfrm flipH="1">
            <a:off x="1143000" y="-762000"/>
            <a:ext cx="8001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8"/>
          <p:cNvSpPr>
            <a:spLocks/>
          </p:cNvSpPr>
          <p:nvPr userDrawn="1"/>
        </p:nvSpPr>
        <p:spPr bwMode="auto">
          <a:xfrm flipH="1">
            <a:off x="1600200" y="-762000"/>
            <a:ext cx="75438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9"/>
          <p:cNvSpPr>
            <a:spLocks/>
          </p:cNvSpPr>
          <p:nvPr userDrawn="1"/>
        </p:nvSpPr>
        <p:spPr bwMode="auto">
          <a:xfrm flipV="1">
            <a:off x="0" y="3048000"/>
            <a:ext cx="88392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8"/>
          <p:cNvSpPr>
            <a:spLocks/>
          </p:cNvSpPr>
          <p:nvPr userDrawn="1"/>
        </p:nvSpPr>
        <p:spPr bwMode="auto">
          <a:xfrm flipV="1">
            <a:off x="-1" y="3021106"/>
            <a:ext cx="8334103"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atin typeface="Open Sans" pitchFamily="2" charset="0"/>
                <a:ea typeface="Open Sans" pitchFamily="2" charset="0"/>
                <a:cs typeface="Open Sans" pitchFamily="2" charset="0"/>
              </a:defRPr>
            </a:lvl1pPr>
          </a:lstStyle>
          <a:p>
            <a:r>
              <a:rPr lang="en-US" dirty="0"/>
              <a:t>Click to edit Master title style</a:t>
            </a:r>
            <a:endParaRPr dirty="0"/>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atin typeface="Open Sans" pitchFamily="2" charset="0"/>
                <a:ea typeface="Open Sans" pitchFamily="2" charset="0"/>
                <a:cs typeface="Open Sans"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71129" y="6356350"/>
            <a:ext cx="2133600" cy="365125"/>
          </a:xfrm>
          <a:prstGeom prst="rect">
            <a:avLst/>
          </a:prstGeom>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9E519841-B96A-4DD9-B158-9961937F6A4E}" type="slidenum">
              <a:rPr/>
              <a:pPr/>
              <a:t>‹#›</a:t>
            </a:fld>
            <a:endParaRPr/>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Open Sans" pitchFamily="2" charset="0"/>
                <a:ea typeface="Open Sans" pitchFamily="2" charset="0"/>
                <a:cs typeface="Open Sans"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itchFamily="2" charset="0"/>
                <a:ea typeface="Open Sans" pitchFamily="2" charset="0"/>
                <a:cs typeface="Open Sans" pitchFamily="2" charset="0"/>
              </a:defRPr>
            </a:lvl1pPr>
          </a:lstStyle>
          <a:p>
            <a:r>
              <a:rPr lang="en-US" dirty="0"/>
              <a:t>Click to edit Master title style</a:t>
            </a:r>
            <a:endParaRPr dirty="0"/>
          </a:p>
        </p:txBody>
      </p:sp>
      <p:sp>
        <p:nvSpPr>
          <p:cNvPr id="3" name="Vertical Text Placeholder 2"/>
          <p:cNvSpPr>
            <a:spLocks noGrp="1"/>
          </p:cNvSpPr>
          <p:nvPr>
            <p:ph type="body" orient="vert" idx="1"/>
          </p:nvPr>
        </p:nvSpPr>
        <p:spPr/>
        <p:txBody>
          <a:bodyPr vert="eaVert"/>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6571129" y="6356350"/>
            <a:ext cx="2133600" cy="365125"/>
          </a:xfrm>
          <a:prstGeom prst="rect">
            <a:avLst/>
          </a:prstGeom>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9E519841-B96A-4DD9-B158-9961937F6A4E}" type="slidenum">
              <a:rPr/>
              <a:pPr/>
              <a:t>‹#›</a:t>
            </a:fld>
            <a:endParaRPr/>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lvl1pPr>
              <a:defRPr>
                <a:latin typeface="Open Sans" pitchFamily="2" charset="0"/>
                <a:ea typeface="Open Sans" pitchFamily="2" charset="0"/>
                <a:cs typeface="Open Sans" pitchFamily="2" charset="0"/>
              </a:defRPr>
            </a:lvl1pPr>
          </a:lstStyle>
          <a:p>
            <a:r>
              <a:rPr lang="en-US" dirty="0"/>
              <a:t>Click to edit Master title style</a:t>
            </a:r>
            <a:endParaRPr dirty="0"/>
          </a:p>
        </p:txBody>
      </p:sp>
      <p:sp>
        <p:nvSpPr>
          <p:cNvPr id="3" name="Vertical Text Placeholder 2"/>
          <p:cNvSpPr>
            <a:spLocks noGrp="1"/>
          </p:cNvSpPr>
          <p:nvPr>
            <p:ph type="body" orient="vert" idx="1"/>
          </p:nvPr>
        </p:nvSpPr>
        <p:spPr>
          <a:xfrm>
            <a:off x="457200" y="609600"/>
            <a:ext cx="6629400" cy="5516563"/>
          </a:xfrm>
        </p:spPr>
        <p:txBody>
          <a:bodyPr vert="eaVert"/>
          <a:lstStyle>
            <a:lvl1pPr>
              <a:defRPr>
                <a:latin typeface="Open Sans" pitchFamily="2" charset="0"/>
                <a:ea typeface="Open Sans" pitchFamily="2" charset="0"/>
                <a:cs typeface="Open Sans" pitchFamily="2" charset="0"/>
              </a:defRPr>
            </a:lvl1pPr>
            <a:lvl2pPr>
              <a:defRPr>
                <a:latin typeface="Open Sans" pitchFamily="2" charset="0"/>
                <a:ea typeface="Open Sans" pitchFamily="2" charset="0"/>
                <a:cs typeface="Open Sans" pitchFamily="2" charset="0"/>
              </a:defRPr>
            </a:lvl2pPr>
            <a:lvl3pPr>
              <a:defRPr>
                <a:latin typeface="Open Sans" pitchFamily="2" charset="0"/>
                <a:ea typeface="Open Sans" pitchFamily="2" charset="0"/>
                <a:cs typeface="Open Sans" pitchFamily="2" charset="0"/>
              </a:defRPr>
            </a:lvl3pPr>
            <a:lvl4pPr>
              <a:defRPr>
                <a:latin typeface="Open Sans" pitchFamily="2" charset="0"/>
                <a:ea typeface="Open Sans" pitchFamily="2" charset="0"/>
                <a:cs typeface="Open Sans" pitchFamily="2" charset="0"/>
              </a:defRPr>
            </a:lvl4pPr>
            <a:lvl5pPr>
              <a:defRPr>
                <a:latin typeface="Open Sans" pitchFamily="2" charset="0"/>
                <a:ea typeface="Open Sans" pitchFamily="2" charset="0"/>
                <a:cs typeface="Open Sans"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7556499" y="6356350"/>
            <a:ext cx="1148229" cy="365125"/>
          </a:xfrm>
          <a:prstGeom prst="rect">
            <a:avLst/>
          </a:prstGeom>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9E519841-B96A-4DD9-B158-9961937F6A4E}" type="slidenum">
              <a:rPr/>
              <a:pPr/>
              <a:t>‹#›</a:t>
            </a:fld>
            <a:endParaRPr/>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Content Placeholder 2"/>
          <p:cNvSpPr>
            <a:spLocks noGrp="1"/>
          </p:cNvSpPr>
          <p:nvPr>
            <p:ph idx="1"/>
          </p:nvPr>
        </p:nvSpPr>
        <p:spPr/>
        <p:txBody>
          <a:bodyPr/>
          <a:lstStyle>
            <a:lvl1pPr>
              <a:spcBef>
                <a:spcPts val="2000"/>
              </a:spcBef>
              <a:buClr>
                <a:srgbClr val="020592"/>
              </a:buClr>
              <a:defRPr>
                <a:solidFill>
                  <a:srgbClr val="020592"/>
                </a:solidFill>
                <a:effectLst/>
              </a:defRPr>
            </a:lvl1pPr>
            <a:lvl2pPr marL="685800" indent="-336550">
              <a:spcBef>
                <a:spcPts val="600"/>
              </a:spcBef>
              <a:buClr>
                <a:srgbClr val="020592"/>
              </a:buClr>
              <a:buFont typeface="Wingdings" panose="05000000000000000000" pitchFamily="2" charset="2"/>
              <a:buChar char="Ø"/>
              <a:defRPr>
                <a:solidFill>
                  <a:srgbClr val="020592"/>
                </a:solidFill>
                <a:effectLst/>
              </a:defRPr>
            </a:lvl2pPr>
            <a:lvl3pPr marL="1035050" indent="-349250">
              <a:spcBef>
                <a:spcPts val="600"/>
              </a:spcBef>
              <a:buClr>
                <a:srgbClr val="020592"/>
              </a:buClr>
              <a:buFont typeface="Wingdings" panose="05000000000000000000" pitchFamily="2" charset="2"/>
              <a:buChar char="§"/>
              <a:defRPr>
                <a:solidFill>
                  <a:srgbClr val="020592"/>
                </a:solidFill>
                <a:effectLst/>
              </a:defRPr>
            </a:lvl3pPr>
            <a:lvl4pPr marL="1371600" indent="-336550">
              <a:spcBef>
                <a:spcPts val="600"/>
              </a:spcBef>
              <a:buClr>
                <a:srgbClr val="020592"/>
              </a:buClr>
              <a:buFont typeface="Courier New" panose="02070309020205020404" pitchFamily="49" charset="0"/>
              <a:buChar char="o"/>
              <a:defRPr>
                <a:solidFill>
                  <a:srgbClr val="020592"/>
                </a:solidFill>
                <a:effectLst/>
              </a:defRPr>
            </a:lvl4pPr>
            <a:lvl5pPr marL="1720850" indent="-349250">
              <a:spcBef>
                <a:spcPts val="600"/>
              </a:spcBef>
              <a:buClr>
                <a:srgbClr val="020592"/>
              </a:buClr>
              <a:buFont typeface="Wingdings" panose="05000000000000000000" pitchFamily="2" charset="2"/>
              <a:buChar char="q"/>
              <a:defRPr>
                <a:solidFill>
                  <a:srgbClr val="020592"/>
                </a:solidFill>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Footer Placeholder 15"/>
          <p:cNvSpPr>
            <a:spLocks noGrp="1"/>
          </p:cNvSpPr>
          <p:nvPr>
            <p:ph type="ftr" sz="quarter" idx="11"/>
          </p:nvPr>
        </p:nvSpPr>
        <p:spPr/>
        <p:txBody>
          <a:bodyPr/>
          <a:lstStyle/>
          <a:p>
            <a:endParaRPr lang="en-US" dirty="0"/>
          </a:p>
        </p:txBody>
      </p:sp>
      <p:sp>
        <p:nvSpPr>
          <p:cNvPr id="17" name="Slide Number Placeholder 16"/>
          <p:cNvSpPr>
            <a:spLocks noGrp="1"/>
          </p:cNvSpPr>
          <p:nvPr>
            <p:ph type="sldNum" sz="quarter" idx="12"/>
          </p:nvPr>
        </p:nvSpPr>
        <p:spPr>
          <a:xfrm>
            <a:off x="8229600" y="6248400"/>
            <a:ext cx="609600" cy="365125"/>
          </a:xfrm>
        </p:spPr>
        <p:txBody>
          <a:bodyPr/>
          <a:lstStyle>
            <a:lvl1pPr>
              <a:defRPr sz="1400" baseline="0">
                <a:solidFill>
                  <a:schemeClr val="bg1"/>
                </a:solidFill>
              </a:defRPr>
            </a:lvl1pPr>
          </a:lstStyle>
          <a:p>
            <a:fld id="{9E519841-B96A-4DD9-B158-9961937F6A4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6571129" y="6356350"/>
            <a:ext cx="2133600" cy="365125"/>
          </a:xfrm>
          <a:prstGeom prst="rect">
            <a:avLst/>
          </a:prstGeom>
        </p:spPr>
        <p:txBody>
          <a:bodyPr/>
          <a:lstStyle/>
          <a:p>
            <a:endParaRPr/>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atin typeface="Open Sans" pitchFamily="2" charset="0"/>
                <a:ea typeface="Open Sans" pitchFamily="2" charset="0"/>
                <a:cs typeface="Open Sans" pitchFamily="2" charset="0"/>
              </a:defRPr>
            </a:lvl1pPr>
          </a:lstStyle>
          <a:p>
            <a:r>
              <a:rPr lang="en-US" dirty="0"/>
              <a:t>Click to edit Master title style</a:t>
            </a:r>
            <a:endParaRPr dirty="0"/>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a:xfrm>
            <a:off x="8077200" y="6324600"/>
            <a:ext cx="609600" cy="365125"/>
          </a:xfrm>
        </p:spPr>
        <p:txBody>
          <a:bodyPr/>
          <a:lstStyle/>
          <a:p>
            <a:fld id="{9E519841-B96A-4DD9-B158-9961937F6A4E}" type="slidenum">
              <a:rPr/>
              <a:pPr/>
              <a:t>‹#›</a:t>
            </a:fld>
            <a:endParaRPr dirty="0"/>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itchFamily="2" charset="0"/>
                <a:ea typeface="Open Sans" pitchFamily="2" charset="0"/>
                <a:cs typeface="Open Sans" pitchFamily="2" charset="0"/>
              </a:defRPr>
            </a:lvl1pPr>
          </a:lstStyle>
          <a:p>
            <a:r>
              <a:rPr lang="en-US" dirty="0"/>
              <a:t>Click to edit Master title style</a:t>
            </a:r>
            <a:endParaRPr dirty="0"/>
          </a:p>
        </p:txBody>
      </p:sp>
      <p:sp>
        <p:nvSpPr>
          <p:cNvPr id="3" name="Content Placeholder 2"/>
          <p:cNvSpPr>
            <a:spLocks noGrp="1"/>
          </p:cNvSpPr>
          <p:nvPr>
            <p:ph sz="half" idx="1"/>
          </p:nvPr>
        </p:nvSpPr>
        <p:spPr>
          <a:xfrm>
            <a:off x="457200" y="2057401"/>
            <a:ext cx="3931920" cy="3980328"/>
          </a:xfrm>
        </p:spPr>
        <p:txBody>
          <a:bodyPr>
            <a:normAutofit/>
          </a:bodyPr>
          <a:lstStyle>
            <a:lvl1pPr>
              <a:defRPr sz="2000">
                <a:latin typeface="Open Sans" pitchFamily="2" charset="0"/>
                <a:ea typeface="Open Sans" pitchFamily="2" charset="0"/>
                <a:cs typeface="Open Sans" pitchFamily="2" charset="0"/>
              </a:defRPr>
            </a:lvl1pPr>
            <a:lvl2pPr>
              <a:defRPr sz="1800">
                <a:latin typeface="Open Sans" pitchFamily="2" charset="0"/>
                <a:ea typeface="Open Sans" pitchFamily="2" charset="0"/>
                <a:cs typeface="Open Sans" pitchFamily="2" charset="0"/>
              </a:defRPr>
            </a:lvl2pPr>
            <a:lvl3pPr>
              <a:defRPr sz="1800">
                <a:latin typeface="Open Sans" pitchFamily="2" charset="0"/>
                <a:ea typeface="Open Sans" pitchFamily="2" charset="0"/>
                <a:cs typeface="Open Sans" pitchFamily="2" charset="0"/>
              </a:defRPr>
            </a:lvl3pPr>
            <a:lvl4pPr>
              <a:defRPr sz="1800">
                <a:latin typeface="Open Sans" pitchFamily="2" charset="0"/>
                <a:ea typeface="Open Sans" pitchFamily="2" charset="0"/>
                <a:cs typeface="Open Sans" pitchFamily="2" charset="0"/>
              </a:defRPr>
            </a:lvl4pPr>
            <a:lvl5pPr>
              <a:defRPr sz="1800">
                <a:latin typeface="Open Sans" pitchFamily="2" charset="0"/>
                <a:ea typeface="Open Sans" pitchFamily="2" charset="0"/>
                <a:cs typeface="Open Sans"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atin typeface="Open Sans" pitchFamily="2" charset="0"/>
                <a:ea typeface="Open Sans" pitchFamily="2" charset="0"/>
                <a:cs typeface="Open Sans" pitchFamily="2" charset="0"/>
              </a:defRPr>
            </a:lvl1pPr>
            <a:lvl2pPr>
              <a:defRPr sz="1800">
                <a:latin typeface="Open Sans" pitchFamily="2" charset="0"/>
                <a:ea typeface="Open Sans" pitchFamily="2" charset="0"/>
                <a:cs typeface="Open Sans" pitchFamily="2" charset="0"/>
              </a:defRPr>
            </a:lvl2pPr>
            <a:lvl3pPr>
              <a:defRPr sz="1800">
                <a:latin typeface="Open Sans" pitchFamily="2" charset="0"/>
                <a:ea typeface="Open Sans" pitchFamily="2" charset="0"/>
                <a:cs typeface="Open Sans" pitchFamily="2" charset="0"/>
              </a:defRPr>
            </a:lvl3pPr>
            <a:lvl4pPr>
              <a:defRPr sz="1800">
                <a:latin typeface="Open Sans" pitchFamily="2" charset="0"/>
                <a:ea typeface="Open Sans" pitchFamily="2" charset="0"/>
                <a:cs typeface="Open Sans" pitchFamily="2" charset="0"/>
              </a:defRPr>
            </a:lvl4pPr>
            <a:lvl5pPr>
              <a:defRPr sz="1800">
                <a:latin typeface="Open Sans" pitchFamily="2" charset="0"/>
                <a:ea typeface="Open Sans" pitchFamily="2" charset="0"/>
                <a:cs typeface="Open Sans" pitchFamily="2"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a:xfrm>
            <a:off x="6571129" y="6356350"/>
            <a:ext cx="2133600" cy="365125"/>
          </a:xfrm>
          <a:prstGeom prst="rect">
            <a:avLst/>
          </a:prstGeom>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9E519841-B96A-4DD9-B158-9961937F6A4E}" type="slidenum">
              <a:rPr/>
              <a:pPr/>
              <a:t>‹#›</a:t>
            </a:fld>
            <a:endParaRPr/>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atin typeface="Open Sans" pitchFamily="2" charset="0"/>
                <a:ea typeface="Open Sans" pitchFamily="2" charset="0"/>
                <a:cs typeface="Open Sans" pitchFamily="2" charset="0"/>
              </a:defRPr>
            </a:lvl1pPr>
          </a:lstStyle>
          <a:p>
            <a:r>
              <a:rPr lang="en-US" dirty="0"/>
              <a:t>Click to edit Master title style</a:t>
            </a:r>
            <a:endParaRPr dirty="0"/>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latin typeface="Open Sans" pitchFamily="2" charset="0"/>
                <a:ea typeface="Open Sans" pitchFamily="2" charset="0"/>
                <a:cs typeface="Open San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atin typeface="Open Sans" pitchFamily="2" charset="0"/>
                <a:ea typeface="Open Sans" pitchFamily="2" charset="0"/>
                <a:cs typeface="Open Sans" pitchFamily="2" charset="0"/>
              </a:defRPr>
            </a:lvl1pPr>
            <a:lvl2pPr>
              <a:defRPr sz="1800">
                <a:latin typeface="Open Sans" pitchFamily="2" charset="0"/>
                <a:ea typeface="Open Sans" pitchFamily="2" charset="0"/>
                <a:cs typeface="Open Sans" pitchFamily="2" charset="0"/>
              </a:defRPr>
            </a:lvl2pPr>
            <a:lvl3pPr>
              <a:defRPr sz="1800">
                <a:latin typeface="Open Sans" pitchFamily="2" charset="0"/>
                <a:ea typeface="Open Sans" pitchFamily="2" charset="0"/>
                <a:cs typeface="Open Sans" pitchFamily="2" charset="0"/>
              </a:defRPr>
            </a:lvl3pPr>
            <a:lvl4pPr>
              <a:defRPr sz="1800">
                <a:latin typeface="Open Sans" pitchFamily="2" charset="0"/>
                <a:ea typeface="Open Sans" pitchFamily="2" charset="0"/>
                <a:cs typeface="Open Sans" pitchFamily="2" charset="0"/>
              </a:defRPr>
            </a:lvl4pPr>
            <a:lvl5pPr>
              <a:defRPr sz="1800">
                <a:latin typeface="Open Sans" pitchFamily="2" charset="0"/>
                <a:ea typeface="Open Sans" pitchFamily="2" charset="0"/>
                <a:cs typeface="Open Sans"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latin typeface="Open Sans" pitchFamily="2" charset="0"/>
                <a:ea typeface="Open Sans" pitchFamily="2" charset="0"/>
                <a:cs typeface="Open Sans"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atin typeface="Open Sans" pitchFamily="2" charset="0"/>
                <a:ea typeface="Open Sans" pitchFamily="2" charset="0"/>
                <a:cs typeface="Open Sans" pitchFamily="2" charset="0"/>
              </a:defRPr>
            </a:lvl1pPr>
            <a:lvl2pPr>
              <a:defRPr sz="1800">
                <a:latin typeface="Open Sans" pitchFamily="2" charset="0"/>
                <a:ea typeface="Open Sans" pitchFamily="2" charset="0"/>
                <a:cs typeface="Open Sans" pitchFamily="2" charset="0"/>
              </a:defRPr>
            </a:lvl2pPr>
            <a:lvl3pPr>
              <a:defRPr sz="1800">
                <a:latin typeface="Open Sans" pitchFamily="2" charset="0"/>
                <a:ea typeface="Open Sans" pitchFamily="2" charset="0"/>
                <a:cs typeface="Open Sans" pitchFamily="2" charset="0"/>
              </a:defRPr>
            </a:lvl3pPr>
            <a:lvl4pPr>
              <a:defRPr sz="1800">
                <a:latin typeface="Open Sans" pitchFamily="2" charset="0"/>
                <a:ea typeface="Open Sans" pitchFamily="2" charset="0"/>
                <a:cs typeface="Open Sans" pitchFamily="2" charset="0"/>
              </a:defRPr>
            </a:lvl4pPr>
            <a:lvl5pPr>
              <a:defRPr sz="1800">
                <a:latin typeface="Open Sans" pitchFamily="2" charset="0"/>
                <a:ea typeface="Open Sans" pitchFamily="2" charset="0"/>
                <a:cs typeface="Open Sans" pitchFamily="2"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a:xfrm>
            <a:off x="6571129" y="6356350"/>
            <a:ext cx="2133600" cy="365125"/>
          </a:xfrm>
          <a:prstGeom prst="rect">
            <a:avLst/>
          </a:prstGeom>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9E519841-B96A-4DD9-B158-9961937F6A4E}"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itchFamily="2" charset="0"/>
                <a:ea typeface="Open Sans" pitchFamily="2" charset="0"/>
                <a:cs typeface="Open Sans" pitchFamily="2" charset="0"/>
              </a:defRPr>
            </a:lvl1pPr>
          </a:lstStyle>
          <a:p>
            <a:r>
              <a:rPr lang="en-US" dirty="0"/>
              <a:t>Click to edit Master title style</a:t>
            </a:r>
            <a:endParaRPr dirty="0"/>
          </a:p>
        </p:txBody>
      </p:sp>
      <p:sp>
        <p:nvSpPr>
          <p:cNvPr id="3" name="Date Placeholder 2"/>
          <p:cNvSpPr>
            <a:spLocks noGrp="1"/>
          </p:cNvSpPr>
          <p:nvPr>
            <p:ph type="dt" sz="half" idx="10"/>
          </p:nvPr>
        </p:nvSpPr>
        <p:spPr>
          <a:xfrm>
            <a:off x="6571129" y="6356350"/>
            <a:ext cx="2133600" cy="365125"/>
          </a:xfrm>
          <a:prstGeom prst="rect">
            <a:avLst/>
          </a:prstGeom>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9E519841-B96A-4DD9-B158-9961937F6A4E}" type="slidenum">
              <a:rPr/>
              <a:pPr/>
              <a:t>‹#›</a:t>
            </a:fld>
            <a:endParaRPr/>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571129" y="6356350"/>
            <a:ext cx="2133600" cy="365125"/>
          </a:xfrm>
          <a:prstGeom prst="rect">
            <a:avLst/>
          </a:prstGeom>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9E519841-B96A-4DD9-B158-9961937F6A4E}"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atin typeface="Open Sans" pitchFamily="2" charset="0"/>
                <a:ea typeface="Open Sans" pitchFamily="2" charset="0"/>
                <a:cs typeface="Open Sans" pitchFamily="2" charset="0"/>
              </a:defRPr>
            </a:lvl1pPr>
          </a:lstStyle>
          <a:p>
            <a:r>
              <a:rPr lang="en-US" dirty="0"/>
              <a:t>Click to edit Master title style</a:t>
            </a:r>
            <a:endParaRPr dirty="0"/>
          </a:p>
        </p:txBody>
      </p:sp>
      <p:sp>
        <p:nvSpPr>
          <p:cNvPr id="3" name="Content Placeholder 2"/>
          <p:cNvSpPr>
            <a:spLocks noGrp="1"/>
          </p:cNvSpPr>
          <p:nvPr>
            <p:ph idx="1"/>
          </p:nvPr>
        </p:nvSpPr>
        <p:spPr>
          <a:xfrm>
            <a:off x="4473388" y="273051"/>
            <a:ext cx="4206240" cy="5778500"/>
          </a:xfrm>
        </p:spPr>
        <p:txBody>
          <a:bodyPr>
            <a:normAutofit/>
          </a:bodyPr>
          <a:lstStyle>
            <a:lvl1pPr>
              <a:defRPr sz="2400">
                <a:latin typeface="Open Sans" pitchFamily="2" charset="0"/>
                <a:ea typeface="Open Sans" pitchFamily="2" charset="0"/>
                <a:cs typeface="Open Sans" pitchFamily="2" charset="0"/>
              </a:defRPr>
            </a:lvl1pPr>
            <a:lvl2pPr>
              <a:defRPr sz="2200">
                <a:latin typeface="Open Sans" pitchFamily="2" charset="0"/>
                <a:ea typeface="Open Sans" pitchFamily="2" charset="0"/>
                <a:cs typeface="Open Sans" pitchFamily="2" charset="0"/>
              </a:defRPr>
            </a:lvl2pPr>
            <a:lvl3pPr>
              <a:defRPr sz="2000">
                <a:latin typeface="Open Sans" pitchFamily="2" charset="0"/>
                <a:ea typeface="Open Sans" pitchFamily="2" charset="0"/>
                <a:cs typeface="Open Sans" pitchFamily="2" charset="0"/>
              </a:defRPr>
            </a:lvl3pPr>
            <a:lvl4pPr>
              <a:defRPr sz="1800">
                <a:latin typeface="Open Sans" pitchFamily="2" charset="0"/>
                <a:ea typeface="Open Sans" pitchFamily="2" charset="0"/>
                <a:cs typeface="Open Sans" pitchFamily="2" charset="0"/>
              </a:defRPr>
            </a:lvl4pPr>
            <a:lvl5pPr>
              <a:defRPr sz="1800">
                <a:latin typeface="Open Sans" pitchFamily="2" charset="0"/>
                <a:ea typeface="Open Sans" pitchFamily="2" charset="0"/>
                <a:cs typeface="Open Sans" pitchFamily="2"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atin typeface="Open Sans" pitchFamily="2" charset="0"/>
                <a:ea typeface="Open Sans" pitchFamily="2" charset="0"/>
                <a:cs typeface="Open Sans"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571129" y="6356350"/>
            <a:ext cx="2133600" cy="365125"/>
          </a:xfrm>
          <a:prstGeom prst="rect">
            <a:avLst/>
          </a:prstGeom>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9E519841-B96A-4DD9-B158-9961937F6A4E}"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dirty="0"/>
          </a:p>
        </p:txBody>
      </p:sp>
      <p:sp>
        <p:nvSpPr>
          <p:cNvPr id="6" name="Slide Number Placeholder 5"/>
          <p:cNvSpPr>
            <a:spLocks noGrp="1"/>
          </p:cNvSpPr>
          <p:nvPr>
            <p:ph type="sldNum" sz="quarter" idx="4"/>
          </p:nvPr>
        </p:nvSpPr>
        <p:spPr>
          <a:xfrm>
            <a:off x="8077200" y="6255613"/>
            <a:ext cx="609600" cy="365125"/>
          </a:xfrm>
          <a:prstGeom prst="rect">
            <a:avLst/>
          </a:prstGeom>
        </p:spPr>
        <p:txBody>
          <a:bodyPr vert="horz" lIns="91440" tIns="45720" rIns="91440" bIns="45720" rtlCol="0" anchor="ctr"/>
          <a:lstStyle>
            <a:lvl1pPr algn="ctr">
              <a:defRPr sz="1400" baseline="0">
                <a:solidFill>
                  <a:srgbClr val="020592"/>
                </a:solidFill>
              </a:defRPr>
            </a:lvl1pPr>
          </a:lstStyle>
          <a:p>
            <a:fld id="{9E519841-B96A-4DD9-B158-9961937F6A4E}" type="slidenum">
              <a:rPr lang="en-US" smtClean="0"/>
              <a:pPr/>
              <a:t>‹#›</a:t>
            </a:fld>
            <a:endParaRPr lang="en-US" dirty="0"/>
          </a:p>
        </p:txBody>
      </p:sp>
      <p:pic>
        <p:nvPicPr>
          <p:cNvPr id="9" name="Picture 8" descr="ROILogo.jpg"/>
          <p:cNvPicPr>
            <a:picLocks noChangeAspect="1"/>
          </p:cNvPicPr>
          <p:nvPr userDrawn="1"/>
        </p:nvPicPr>
        <p:blipFill>
          <a:blip r:embed="rId14"/>
          <a:stretch>
            <a:fillRect/>
          </a:stretch>
        </p:blipFill>
        <p:spPr>
          <a:xfrm>
            <a:off x="304800" y="6255613"/>
            <a:ext cx="1600200" cy="492862"/>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800" b="1" kern="1200">
          <a:solidFill>
            <a:srgbClr val="020592"/>
          </a:solidFill>
          <a:effectLst/>
          <a:latin typeface="Open Sans" pitchFamily="2" charset="0"/>
          <a:ea typeface="Open Sans" pitchFamily="2" charset="0"/>
          <a:cs typeface="Open Sans" pitchFamily="2" charset="0"/>
        </a:defRPr>
      </a:lvl1pPr>
    </p:titleStyle>
    <p:bodyStyle>
      <a:lvl1pPr marL="342900" indent="-342900" algn="l" defTabSz="914400" rtl="0" eaLnBrk="1" latinLnBrk="0" hangingPunct="1">
        <a:spcBef>
          <a:spcPct val="20000"/>
        </a:spcBef>
        <a:buClr>
          <a:srgbClr val="020592"/>
        </a:buClr>
        <a:buSzPct val="90000"/>
        <a:buFont typeface="Wingdings" pitchFamily="2" charset="2"/>
        <a:buChar char=""/>
        <a:defRPr sz="2400" b="1" kern="1200">
          <a:solidFill>
            <a:srgbClr val="020592"/>
          </a:solidFill>
          <a:effectLst>
            <a:outerShdw blurRad="50800" dist="50800" dir="2700000" algn="tl" rotWithShape="0">
              <a:schemeClr val="bg1">
                <a:alpha val="30000"/>
              </a:schemeClr>
            </a:outerShdw>
          </a:effectLst>
          <a:latin typeface="Open Sans" pitchFamily="2" charset="0"/>
          <a:ea typeface="Open Sans" pitchFamily="2" charset="0"/>
          <a:cs typeface="Open Sans" pitchFamily="2" charset="0"/>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rgbClr val="020592"/>
          </a:solidFill>
          <a:effectLst>
            <a:outerShdw blurRad="50800" dist="50800" dir="2700000" algn="tl" rotWithShape="0">
              <a:schemeClr val="bg1">
                <a:alpha val="30000"/>
              </a:schemeClr>
            </a:outerShdw>
          </a:effectLst>
          <a:latin typeface="Open Sans" pitchFamily="2" charset="0"/>
          <a:ea typeface="Open Sans" pitchFamily="2" charset="0"/>
          <a:cs typeface="Open Sans" pitchFamily="2" charset="0"/>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rgbClr val="020592"/>
          </a:solidFill>
          <a:effectLst>
            <a:outerShdw blurRad="50800" dist="50800" dir="2700000" algn="tl" rotWithShape="0">
              <a:schemeClr val="bg1">
                <a:alpha val="30000"/>
              </a:schemeClr>
            </a:outerShdw>
          </a:effectLst>
          <a:latin typeface="Open Sans" pitchFamily="2" charset="0"/>
          <a:ea typeface="Open Sans" pitchFamily="2" charset="0"/>
          <a:cs typeface="Open Sans" pitchFamily="2" charset="0"/>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rgbClr val="020592"/>
          </a:solidFill>
          <a:effectLst>
            <a:outerShdw blurRad="50800" dist="50800" dir="2700000" algn="tl" rotWithShape="0">
              <a:schemeClr val="bg1">
                <a:alpha val="30000"/>
              </a:schemeClr>
            </a:outerShdw>
          </a:effectLst>
          <a:latin typeface="Open Sans" pitchFamily="2" charset="0"/>
          <a:ea typeface="Open Sans" pitchFamily="2" charset="0"/>
          <a:cs typeface="Open Sans" pitchFamily="2" charset="0"/>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rgbClr val="020592"/>
          </a:solidFill>
          <a:effectLst>
            <a:outerShdw blurRad="50800" dist="50800" dir="2700000" algn="tl" rotWithShape="0">
              <a:schemeClr val="bg1">
                <a:alpha val="30000"/>
              </a:schemeClr>
            </a:outerShdw>
          </a:effectLst>
          <a:latin typeface="Open Sans" pitchFamily="2" charset="0"/>
          <a:ea typeface="Open Sans" pitchFamily="2" charset="0"/>
          <a:cs typeface="Open Sans" pitchFamily="2"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199" y="1752600"/>
            <a:ext cx="8228013" cy="1981200"/>
          </a:xfrm>
        </p:spPr>
        <p:txBody>
          <a:bodyPr>
            <a:noAutofit/>
          </a:bodyPr>
          <a:lstStyle/>
          <a:p>
            <a:r>
              <a:rPr lang="en-US" sz="4000" dirty="0"/>
              <a:t>Return on Investment </a:t>
            </a:r>
            <a:br>
              <a:rPr lang="en-US" sz="4000" dirty="0"/>
            </a:br>
            <a:r>
              <a:rPr lang="en-US" sz="4000" dirty="0"/>
              <a:t>in Vocational Rehabilitation</a:t>
            </a:r>
            <a:r>
              <a:rPr lang="en-US" sz="4000" dirty="0">
                <a:solidFill>
                  <a:srgbClr val="020592"/>
                </a:solidFill>
                <a:effectLst/>
              </a:rPr>
              <a:t>:  </a:t>
            </a:r>
            <a:br>
              <a:rPr lang="en-US" sz="4000" dirty="0">
                <a:solidFill>
                  <a:srgbClr val="020592"/>
                </a:solidFill>
                <a:effectLst/>
              </a:rPr>
            </a:br>
            <a:r>
              <a:rPr lang="en-US" sz="4000" dirty="0">
                <a:solidFill>
                  <a:srgbClr val="020592"/>
                </a:solidFill>
                <a:effectLst/>
              </a:rPr>
              <a:t>A Primer</a:t>
            </a:r>
          </a:p>
        </p:txBody>
      </p:sp>
      <p:pic>
        <p:nvPicPr>
          <p:cNvPr id="12" name="Picture 11" descr="ROILogo.jpg"/>
          <p:cNvPicPr>
            <a:picLocks noChangeAspect="1"/>
          </p:cNvPicPr>
          <p:nvPr/>
        </p:nvPicPr>
        <p:blipFill>
          <a:blip r:embed="rId3"/>
          <a:stretch>
            <a:fillRect/>
          </a:stretch>
        </p:blipFill>
        <p:spPr>
          <a:xfrm>
            <a:off x="1524000" y="152400"/>
            <a:ext cx="5486400" cy="1219200"/>
          </a:xfrm>
          <a:prstGeom prst="rect">
            <a:avLst/>
          </a:prstGeom>
        </p:spPr>
      </p:pic>
      <p:sp>
        <p:nvSpPr>
          <p:cNvPr id="6" name="Slide Number Placeholder 5"/>
          <p:cNvSpPr>
            <a:spLocks noGrp="1"/>
          </p:cNvSpPr>
          <p:nvPr>
            <p:ph type="sldNum" sz="quarter" idx="12"/>
          </p:nvPr>
        </p:nvSpPr>
        <p:spPr/>
        <p:txBody>
          <a:bodyPr/>
          <a:lstStyle/>
          <a:p>
            <a:fld id="{9E519841-B96A-4DD9-B158-9961937F6A4E}" type="slidenum">
              <a:rPr lang="en-US" smtClean="0"/>
              <a:pPr/>
              <a:t>1</a:t>
            </a:fld>
            <a:endParaRPr lang="en-US" dirty="0"/>
          </a:p>
        </p:txBody>
      </p:sp>
      <p:sp>
        <p:nvSpPr>
          <p:cNvPr id="2" name="TextBox 1"/>
          <p:cNvSpPr txBox="1"/>
          <p:nvPr/>
        </p:nvSpPr>
        <p:spPr>
          <a:xfrm>
            <a:off x="685800" y="5181600"/>
            <a:ext cx="7999412" cy="707886"/>
          </a:xfrm>
          <a:prstGeom prst="rect">
            <a:avLst/>
          </a:prstGeom>
          <a:noFill/>
        </p:spPr>
        <p:txBody>
          <a:bodyPr wrap="square" rtlCol="0">
            <a:spAutoFit/>
          </a:bodyPr>
          <a:lstStyle/>
          <a:p>
            <a:pPr algn="ctr"/>
            <a:r>
              <a:rPr lang="en-US" sz="4000" b="1" dirty="0">
                <a:solidFill>
                  <a:srgbClr val="00B050"/>
                </a:solidFill>
              </a:rPr>
              <a:t>Module </a:t>
            </a:r>
            <a:r>
              <a:rPr lang="en-US" sz="4000" b="1" dirty="0">
                <a:solidFill>
                  <a:srgbClr val="00B050"/>
                </a:solidFill>
                <a:latin typeface="Calibri" panose="020F0502020204030204" pitchFamily="34" charset="0"/>
              </a:rPr>
              <a:t>3: Applied Examples</a:t>
            </a:r>
            <a:endParaRPr lang="en-US" sz="4000" dirty="0">
              <a:solidFill>
                <a:srgbClr val="00B050"/>
              </a:solidFill>
              <a:latin typeface="Calibri" panose="020F0502020204030204" pitchFamily="34" charset="0"/>
            </a:endParaRPr>
          </a:p>
        </p:txBody>
      </p:sp>
      <p:sp>
        <p:nvSpPr>
          <p:cNvPr id="3" name="TextBox 2"/>
          <p:cNvSpPr txBox="1"/>
          <p:nvPr/>
        </p:nvSpPr>
        <p:spPr>
          <a:xfrm>
            <a:off x="788894" y="3951357"/>
            <a:ext cx="7593106" cy="752514"/>
          </a:xfrm>
          <a:prstGeom prst="rect">
            <a:avLst/>
          </a:prstGeom>
          <a:noFill/>
        </p:spPr>
        <p:txBody>
          <a:bodyPr wrap="square" rtlCol="0">
            <a:spAutoFit/>
          </a:bodyPr>
          <a:lstStyle/>
          <a:p>
            <a:pPr algn="ctr">
              <a:lnSpc>
                <a:spcPct val="110000"/>
              </a:lnSpc>
            </a:pPr>
            <a:r>
              <a:rPr lang="en-US" sz="2000" b="1" dirty="0">
                <a:solidFill>
                  <a:srgbClr val="020592"/>
                </a:solidFill>
                <a:ea typeface="+mj-ea"/>
                <a:cs typeface="+mj-cs"/>
              </a:rPr>
              <a:t>Made possible by a grant from the National Institute on Disability, Independent Living, and Rehabilitation Research # </a:t>
            </a:r>
            <a:r>
              <a:rPr lang="en-US" sz="2000" b="1" dirty="0">
                <a:solidFill>
                  <a:srgbClr val="020592"/>
                </a:solidFill>
                <a:latin typeface="Calibri" panose="020F0502020204030204" pitchFamily="34" charset="0"/>
                <a:ea typeface="+mj-ea"/>
                <a:cs typeface="+mj-cs"/>
              </a:rPr>
              <a:t>90DP0070</a:t>
            </a:r>
            <a:endParaRPr lang="en-US" sz="2000" dirty="0"/>
          </a:p>
        </p:txBody>
      </p:sp>
    </p:spTree>
    <p:extLst>
      <p:ext uri="{BB962C8B-B14F-4D97-AF65-F5344CB8AC3E}">
        <p14:creationId xmlns:p14="http://schemas.microsoft.com/office/powerpoint/2010/main" val="811837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r>
              <a:rPr lang="en-US" sz="4000" dirty="0"/>
              <a:t>VR – ROI Feature # </a:t>
            </a:r>
            <a:r>
              <a:rPr lang="en-US" sz="4000" dirty="0">
                <a:latin typeface="Calibri" panose="020F0502020204030204" pitchFamily="34" charset="0"/>
              </a:rPr>
              <a:t>3:</a:t>
            </a:r>
            <a:br>
              <a:rPr lang="en-US" sz="4000" dirty="0"/>
            </a:br>
            <a:r>
              <a:rPr lang="en-US" sz="4000" dirty="0"/>
              <a:t>Estimate Longitudinal VR Impacts</a:t>
            </a:r>
          </a:p>
        </p:txBody>
      </p:sp>
      <p:sp>
        <p:nvSpPr>
          <p:cNvPr id="3" name="Content Placeholder 2"/>
          <p:cNvSpPr>
            <a:spLocks noGrp="1"/>
          </p:cNvSpPr>
          <p:nvPr>
            <p:ph sz="half" idx="1"/>
          </p:nvPr>
        </p:nvSpPr>
        <p:spPr>
          <a:xfrm>
            <a:off x="228600" y="2052918"/>
            <a:ext cx="4343400" cy="3980328"/>
          </a:xfrm>
        </p:spPr>
        <p:txBody>
          <a:bodyPr>
            <a:noAutofit/>
          </a:bodyPr>
          <a:lstStyle/>
          <a:p>
            <a:pPr marL="342900" lvl="1" indent="-342900">
              <a:lnSpc>
                <a:spcPct val="130000"/>
              </a:lnSpc>
              <a:buClr>
                <a:srgbClr val="020592"/>
              </a:buClr>
              <a:buFont typeface="Wingdings" panose="05000000000000000000" pitchFamily="2" charset="2"/>
              <a:buChar char="Ø"/>
            </a:pPr>
            <a:r>
              <a:rPr lang="en-US" b="0" dirty="0">
                <a:solidFill>
                  <a:schemeClr val="bg1"/>
                </a:solidFill>
                <a:effectLst/>
              </a:rPr>
              <a:t>PERT clients come into the program with lower average earnings</a:t>
            </a:r>
          </a:p>
          <a:p>
            <a:pPr marL="342900" lvl="1" indent="-342900">
              <a:lnSpc>
                <a:spcPct val="130000"/>
              </a:lnSpc>
              <a:buClr>
                <a:srgbClr val="020592"/>
              </a:buClr>
              <a:buFont typeface="Wingdings" panose="05000000000000000000" pitchFamily="2" charset="2"/>
              <a:buChar char="Ø"/>
            </a:pPr>
            <a:r>
              <a:rPr lang="en-US" b="0" dirty="0">
                <a:solidFill>
                  <a:schemeClr val="bg1"/>
                </a:solidFill>
                <a:effectLst/>
              </a:rPr>
              <a:t>This continues for four years after the </a:t>
            </a:r>
            <a:r>
              <a:rPr lang="en-US" b="0" dirty="0">
                <a:solidFill>
                  <a:schemeClr val="bg1"/>
                </a:solidFill>
                <a:effectLst/>
                <a:latin typeface="Calibri" panose="020F0502020204030204" pitchFamily="34" charset="0"/>
              </a:rPr>
              <a:t>12</a:t>
            </a:r>
            <a:r>
              <a:rPr lang="en-US" b="0" dirty="0">
                <a:solidFill>
                  <a:schemeClr val="bg1"/>
                </a:solidFill>
                <a:effectLst/>
              </a:rPr>
              <a:t>-day assessment as PERT clients complete high school and, possibly, additional training and VR Services.</a:t>
            </a:r>
          </a:p>
          <a:p>
            <a:pPr marL="342900" lvl="1" indent="-342900">
              <a:lnSpc>
                <a:spcPct val="130000"/>
              </a:lnSpc>
              <a:buClr>
                <a:srgbClr val="020592"/>
              </a:buClr>
              <a:buFont typeface="Wingdings" panose="05000000000000000000" pitchFamily="2" charset="2"/>
              <a:buChar char="Ø"/>
            </a:pPr>
            <a:r>
              <a:rPr lang="en-US" b="0" dirty="0">
                <a:solidFill>
                  <a:schemeClr val="bg1"/>
                </a:solidFill>
                <a:effectLst/>
              </a:rPr>
              <a:t>In the fifth year, that changes as PERT clients earn more and that gap increases over the next several years.</a:t>
            </a:r>
          </a:p>
        </p:txBody>
      </p:sp>
      <p:sp>
        <p:nvSpPr>
          <p:cNvPr id="4" name="Content Placeholder 3"/>
          <p:cNvSpPr>
            <a:spLocks noGrp="1"/>
          </p:cNvSpPr>
          <p:nvPr>
            <p:ph sz="half" idx="2"/>
          </p:nvPr>
        </p:nvSpPr>
        <p:spPr>
          <a:xfrm>
            <a:off x="4729726" y="2590800"/>
            <a:ext cx="3957073" cy="3657599"/>
          </a:xfrm>
        </p:spPr>
        <p:txBody>
          <a:bodyPr>
            <a:normAutofit fontScale="55000" lnSpcReduction="20000"/>
          </a:bodyPr>
          <a:lstStyle/>
          <a:p>
            <a:pPr marL="342900" lvl="1" indent="-342900">
              <a:buClr>
                <a:srgbClr val="020592"/>
              </a:buClr>
            </a:pPr>
            <a:endParaRPr lang="en-US" dirty="0"/>
          </a:p>
          <a:p>
            <a:pPr marL="342900" lvl="1" indent="-342900">
              <a:buClr>
                <a:srgbClr val="020592"/>
              </a:buClr>
            </a:pPr>
            <a:endParaRPr lang="en-US" dirty="0"/>
          </a:p>
          <a:p>
            <a:pPr marL="342900" lvl="1" indent="-342900">
              <a:buClr>
                <a:srgbClr val="020592"/>
              </a:buClr>
            </a:pPr>
            <a:endParaRPr lang="en-US" dirty="0"/>
          </a:p>
          <a:p>
            <a:pPr marL="342900" lvl="1" indent="-342900">
              <a:buClr>
                <a:srgbClr val="020592"/>
              </a:buClr>
            </a:pPr>
            <a:endParaRPr lang="en-US" dirty="0"/>
          </a:p>
          <a:p>
            <a:pPr marL="342900" lvl="1" indent="-342900">
              <a:buClr>
                <a:srgbClr val="020592"/>
              </a:buClr>
            </a:pPr>
            <a:endParaRPr lang="en-US" dirty="0"/>
          </a:p>
          <a:p>
            <a:pPr marL="342900" lvl="1" indent="-342900">
              <a:buClr>
                <a:srgbClr val="020592"/>
              </a:buClr>
            </a:pPr>
            <a:endParaRPr lang="en-US" dirty="0"/>
          </a:p>
          <a:p>
            <a:pPr marL="342900" lvl="1" indent="-342900">
              <a:buClr>
                <a:srgbClr val="020592"/>
              </a:buClr>
            </a:pPr>
            <a:endParaRPr lang="en-US" dirty="0"/>
          </a:p>
          <a:p>
            <a:pPr marL="342900" lvl="1" indent="-342900">
              <a:buClr>
                <a:srgbClr val="020592"/>
              </a:buClr>
            </a:pPr>
            <a:endParaRPr lang="en-US" dirty="0"/>
          </a:p>
          <a:p>
            <a:pPr marL="342900" lvl="1" indent="-342900">
              <a:buClr>
                <a:srgbClr val="020592"/>
              </a:buClr>
            </a:pPr>
            <a:endParaRPr lang="en-US" dirty="0"/>
          </a:p>
          <a:p>
            <a:pPr marL="342900" lvl="1" indent="-342900">
              <a:buClr>
                <a:srgbClr val="020592"/>
              </a:buClr>
            </a:pPr>
            <a:endParaRPr lang="en-US" dirty="0"/>
          </a:p>
          <a:p>
            <a:pPr marL="342900" lvl="1" indent="-342900">
              <a:buClr>
                <a:srgbClr val="020592"/>
              </a:buClr>
            </a:pPr>
            <a:endParaRPr lang="en-US" dirty="0"/>
          </a:p>
          <a:p>
            <a:pPr marL="342900" lvl="1" indent="-342900">
              <a:buClr>
                <a:srgbClr val="020592"/>
              </a:buClr>
            </a:pPr>
            <a:endParaRPr lang="en-US" dirty="0"/>
          </a:p>
          <a:p>
            <a:pPr marL="342900" lvl="1" indent="-342900">
              <a:buClr>
                <a:srgbClr val="020592"/>
              </a:buClr>
            </a:pPr>
            <a:endParaRPr lang="en-US" dirty="0"/>
          </a:p>
          <a:p>
            <a:pPr marL="342900" lvl="1" indent="-342900">
              <a:buClr>
                <a:srgbClr val="020592"/>
              </a:buClr>
            </a:pPr>
            <a:endParaRPr lang="en-US" dirty="0"/>
          </a:p>
          <a:p>
            <a:pPr marL="0" lvl="1" indent="0">
              <a:lnSpc>
                <a:spcPct val="130000"/>
              </a:lnSpc>
              <a:buClr>
                <a:srgbClr val="020592"/>
              </a:buClr>
              <a:buNone/>
            </a:pPr>
            <a:r>
              <a:rPr lang="en-US" sz="2900" dirty="0">
                <a:effectLst/>
              </a:rPr>
              <a:t>This chart illustrates the importance of longitudinal earnings for transitioning youth as well as human capital services. (Source: Ashley et al., 2006)</a:t>
            </a:r>
          </a:p>
          <a:p>
            <a:pPr marL="342900" lvl="1" indent="-342900">
              <a:buClr>
                <a:srgbClr val="020592"/>
              </a:buClr>
            </a:pPr>
            <a:endParaRPr lang="en-US" sz="1600" dirty="0"/>
          </a:p>
          <a:p>
            <a:endParaRPr lang="en-US" dirty="0"/>
          </a:p>
        </p:txBody>
      </p:sp>
      <p:sp>
        <p:nvSpPr>
          <p:cNvPr id="5" name="Slide Number Placeholder 4"/>
          <p:cNvSpPr>
            <a:spLocks noGrp="1"/>
          </p:cNvSpPr>
          <p:nvPr>
            <p:ph type="sldNum" sz="quarter" idx="12"/>
          </p:nvPr>
        </p:nvSpPr>
        <p:spPr/>
        <p:txBody>
          <a:bodyPr/>
          <a:lstStyle/>
          <a:p>
            <a:fld id="{9E519841-B96A-4DD9-B158-9961937F6A4E}" type="slidenum">
              <a:rPr lang="en-US" smtClean="0"/>
              <a:pPr/>
              <a:t>10</a:t>
            </a:fld>
            <a:endParaRPr lang="en-US"/>
          </a:p>
        </p:txBody>
      </p:sp>
      <p:pic>
        <p:nvPicPr>
          <p:cNvPr id="6" name="Picture 5"/>
          <p:cNvPicPr>
            <a:picLocks noChangeAspect="1"/>
          </p:cNvPicPr>
          <p:nvPr/>
        </p:nvPicPr>
        <p:blipFill>
          <a:blip r:embed="rId2"/>
          <a:stretch>
            <a:fillRect/>
          </a:stretch>
        </p:blipFill>
        <p:spPr>
          <a:xfrm>
            <a:off x="4729727" y="1828800"/>
            <a:ext cx="3992544" cy="2879695"/>
          </a:xfrm>
          <a:prstGeom prst="rect">
            <a:avLst/>
          </a:prstGeom>
        </p:spPr>
      </p:pic>
    </p:spTree>
    <p:extLst>
      <p:ext uri="{BB962C8B-B14F-4D97-AF65-F5344CB8AC3E}">
        <p14:creationId xmlns:p14="http://schemas.microsoft.com/office/powerpoint/2010/main" val="335662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a:bodyPr>
          <a:lstStyle/>
          <a:p>
            <a:r>
              <a:rPr lang="en-US" sz="2800" dirty="0"/>
              <a:t>VR – ROI Features # </a:t>
            </a:r>
            <a:r>
              <a:rPr lang="en-US" sz="2800" dirty="0">
                <a:latin typeface="Calibri" panose="020F0502020204030204" pitchFamily="34" charset="0"/>
              </a:rPr>
              <a:t>4 &amp; 5</a:t>
            </a:r>
            <a:r>
              <a:rPr lang="en-US" sz="2800" dirty="0"/>
              <a:t>:  Estimated Impacts</a:t>
            </a:r>
            <a:br>
              <a:rPr lang="en-US" sz="2800" dirty="0"/>
            </a:br>
            <a:r>
              <a:rPr lang="en-US" sz="2800" dirty="0"/>
              <a:t>by Service &amp; Disabling Condition  </a:t>
            </a:r>
            <a:r>
              <a:rPr lang="en-US" sz="2400" dirty="0"/>
              <a:t>(</a:t>
            </a:r>
            <a:r>
              <a:rPr lang="en-US" sz="2400" dirty="0">
                <a:latin typeface="Calibri" panose="020F0502020204030204" pitchFamily="34" charset="0"/>
              </a:rPr>
              <a:t>1</a:t>
            </a:r>
            <a:r>
              <a:rPr lang="en-US" sz="2400" dirty="0"/>
              <a:t> of </a:t>
            </a:r>
            <a:r>
              <a:rPr lang="en-US" sz="2400" dirty="0">
                <a:latin typeface="Calibri" panose="020F0502020204030204" pitchFamily="34" charset="0"/>
              </a:rPr>
              <a:t>3</a:t>
            </a:r>
            <a:r>
              <a:rPr lang="en-US" sz="2400" dirty="0"/>
              <a:t>)</a:t>
            </a:r>
            <a:endParaRPr lang="en-US" sz="2400" dirty="0">
              <a:solidFill>
                <a:srgbClr val="020592"/>
              </a:solidFill>
              <a:effectLst/>
            </a:endParaRPr>
          </a:p>
        </p:txBody>
      </p:sp>
      <p:sp>
        <p:nvSpPr>
          <p:cNvPr id="3" name="Content Placeholder 2"/>
          <p:cNvSpPr>
            <a:spLocks noGrp="1"/>
          </p:cNvSpPr>
          <p:nvPr>
            <p:ph idx="1"/>
          </p:nvPr>
        </p:nvSpPr>
        <p:spPr>
          <a:xfrm>
            <a:off x="457200" y="1905000"/>
            <a:ext cx="8382000" cy="4114801"/>
          </a:xfrm>
        </p:spPr>
        <p:txBody>
          <a:bodyPr>
            <a:normAutofit/>
          </a:bodyPr>
          <a:lstStyle/>
          <a:p>
            <a:pPr>
              <a:lnSpc>
                <a:spcPct val="120000"/>
              </a:lnSpc>
              <a:buClr>
                <a:srgbClr val="020592"/>
              </a:buClr>
            </a:pPr>
            <a:r>
              <a:rPr lang="en-US" sz="1800" dirty="0">
                <a:effectLst/>
              </a:rPr>
              <a:t>To </a:t>
            </a:r>
            <a:r>
              <a:rPr lang="en-US" sz="1800" dirty="0"/>
              <a:t>illustrate the importance of accounting for disabling conditions (key feature #</a:t>
            </a:r>
            <a:r>
              <a:rPr lang="en-US" sz="1800" dirty="0">
                <a:latin typeface="Calibri" panose="020F0502020204030204" pitchFamily="34" charset="0"/>
              </a:rPr>
              <a:t>4</a:t>
            </a:r>
            <a:r>
              <a:rPr lang="en-US" sz="1800" dirty="0"/>
              <a:t>) and service types (key feature #</a:t>
            </a:r>
            <a:r>
              <a:rPr lang="en-US" sz="1800" dirty="0">
                <a:latin typeface="Calibri" panose="020F0502020204030204" pitchFamily="34" charset="0"/>
              </a:rPr>
              <a:t>5</a:t>
            </a:r>
            <a:r>
              <a:rPr lang="en-US" sz="1800" dirty="0"/>
              <a:t>), the following s</a:t>
            </a:r>
            <a:r>
              <a:rPr lang="en-US" sz="1800" dirty="0">
                <a:effectLst/>
              </a:rPr>
              <a:t>lides discuss employment and earnings impacts as estimated from the VR-ROI model for a cohort of individuals applying to Virginia DARS during State Fiscal Year </a:t>
            </a:r>
            <a:r>
              <a:rPr lang="en-US" sz="1800" dirty="0">
                <a:effectLst/>
                <a:latin typeface="Calibri" panose="020F0502020204030204" pitchFamily="34" charset="0"/>
              </a:rPr>
              <a:t>2000</a:t>
            </a:r>
            <a:r>
              <a:rPr lang="en-US" sz="1800" dirty="0"/>
              <a:t>:</a:t>
            </a:r>
            <a:endParaRPr lang="en-US" sz="1800" dirty="0">
              <a:effectLst/>
            </a:endParaRPr>
          </a:p>
          <a:p>
            <a:pPr lvl="1">
              <a:lnSpc>
                <a:spcPct val="120000"/>
              </a:lnSpc>
            </a:pPr>
            <a:r>
              <a:rPr lang="en-US" sz="1800" b="0" dirty="0">
                <a:solidFill>
                  <a:schemeClr val="bg1"/>
                </a:solidFill>
              </a:rPr>
              <a:t>For each of </a:t>
            </a:r>
            <a:r>
              <a:rPr lang="en-US" sz="1800" b="0" dirty="0">
                <a:solidFill>
                  <a:schemeClr val="bg1"/>
                </a:solidFill>
                <a:latin typeface="Calibri" panose="020F0502020204030204" pitchFamily="34" charset="0"/>
              </a:rPr>
              <a:t>3</a:t>
            </a:r>
            <a:r>
              <a:rPr lang="en-US" sz="1800" b="0" dirty="0">
                <a:solidFill>
                  <a:schemeClr val="bg1"/>
                </a:solidFill>
              </a:rPr>
              <a:t> separate disability types (one slide with charts and a second with discussion of the charts)</a:t>
            </a:r>
          </a:p>
          <a:p>
            <a:pPr lvl="1">
              <a:lnSpc>
                <a:spcPct val="120000"/>
              </a:lnSpc>
            </a:pPr>
            <a:r>
              <a:rPr lang="en-US" sz="1800" b="0" dirty="0">
                <a:solidFill>
                  <a:schemeClr val="bg1"/>
                </a:solidFill>
              </a:rPr>
              <a:t>For </a:t>
            </a:r>
            <a:r>
              <a:rPr lang="en-US" sz="1800" b="0" dirty="0">
                <a:solidFill>
                  <a:schemeClr val="bg1"/>
                </a:solidFill>
                <a:latin typeface="Calibri" panose="020F0502020204030204" pitchFamily="34" charset="0"/>
              </a:rPr>
              <a:t>6</a:t>
            </a:r>
            <a:r>
              <a:rPr lang="en-US" sz="1800" b="0" dirty="0">
                <a:solidFill>
                  <a:schemeClr val="bg1"/>
                </a:solidFill>
              </a:rPr>
              <a:t> separate types of service, DTERMO (using an earlier service categorization where O represents “Other”)</a:t>
            </a:r>
          </a:p>
          <a:p>
            <a:pPr lvl="1">
              <a:lnSpc>
                <a:spcPct val="120000"/>
              </a:lnSpc>
            </a:pPr>
            <a:r>
              <a:rPr lang="en-US" sz="1800" b="0" dirty="0">
                <a:solidFill>
                  <a:schemeClr val="bg1"/>
                </a:solidFill>
              </a:rPr>
              <a:t>For the first </a:t>
            </a:r>
            <a:r>
              <a:rPr lang="en-US" sz="1800" b="0" dirty="0">
                <a:solidFill>
                  <a:schemeClr val="bg1"/>
                </a:solidFill>
                <a:latin typeface="Calibri" panose="020F0502020204030204" pitchFamily="34" charset="0"/>
              </a:rPr>
              <a:t>2</a:t>
            </a:r>
            <a:r>
              <a:rPr lang="en-US" sz="1800" b="0" dirty="0">
                <a:solidFill>
                  <a:schemeClr val="bg1"/>
                </a:solidFill>
              </a:rPr>
              <a:t> years following application (short run) and more than </a:t>
            </a:r>
            <a:r>
              <a:rPr lang="en-US" sz="1800" b="0" dirty="0">
                <a:solidFill>
                  <a:schemeClr val="bg1"/>
                </a:solidFill>
                <a:latin typeface="Calibri" panose="020F0502020204030204" pitchFamily="34" charset="0"/>
              </a:rPr>
              <a:t>2</a:t>
            </a:r>
            <a:r>
              <a:rPr lang="en-US" sz="1800" b="0" dirty="0">
                <a:solidFill>
                  <a:schemeClr val="bg1"/>
                </a:solidFill>
              </a:rPr>
              <a:t> years following application (long run)</a:t>
            </a:r>
          </a:p>
        </p:txBody>
      </p:sp>
      <p:sp>
        <p:nvSpPr>
          <p:cNvPr id="8" name="Slide Number Placeholder 7"/>
          <p:cNvSpPr>
            <a:spLocks noGrp="1"/>
          </p:cNvSpPr>
          <p:nvPr>
            <p:ph type="sldNum" sz="quarter" idx="12"/>
          </p:nvPr>
        </p:nvSpPr>
        <p:spPr/>
        <p:txBody>
          <a:bodyPr/>
          <a:lstStyle/>
          <a:p>
            <a:fld id="{9E519841-B96A-4DD9-B158-9961937F6A4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585210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sz="3000" dirty="0"/>
              <a:t>VR – ROI Features # </a:t>
            </a:r>
            <a:r>
              <a:rPr lang="en-US" sz="3000" dirty="0">
                <a:latin typeface="Calibri" panose="020F0502020204030204" pitchFamily="34" charset="0"/>
              </a:rPr>
              <a:t>4 &amp; 5</a:t>
            </a:r>
            <a:r>
              <a:rPr lang="en-US" sz="3000" dirty="0"/>
              <a:t>:  Estimated Impacts</a:t>
            </a:r>
            <a:br>
              <a:rPr lang="en-US" sz="3000" dirty="0"/>
            </a:br>
            <a:r>
              <a:rPr lang="en-US" sz="3000" dirty="0"/>
              <a:t>by Service &amp; Disabling Condition </a:t>
            </a:r>
            <a:r>
              <a:rPr lang="en-US" sz="2600" dirty="0"/>
              <a:t>(</a:t>
            </a:r>
            <a:r>
              <a:rPr lang="en-US" sz="2600" dirty="0">
                <a:latin typeface="Calibri" panose="020F0502020204030204" pitchFamily="34" charset="0"/>
              </a:rPr>
              <a:t>2</a:t>
            </a:r>
            <a:r>
              <a:rPr lang="en-US" sz="2600" dirty="0"/>
              <a:t> of </a:t>
            </a:r>
            <a:r>
              <a:rPr lang="en-US" sz="2600" dirty="0">
                <a:latin typeface="Calibri" panose="020F0502020204030204" pitchFamily="34" charset="0"/>
              </a:rPr>
              <a:t>3</a:t>
            </a:r>
            <a:r>
              <a:rPr lang="en-US" sz="2600" dirty="0"/>
              <a:t>)</a:t>
            </a:r>
            <a:endParaRPr lang="en-US" dirty="0">
              <a:solidFill>
                <a:srgbClr val="020592"/>
              </a:solidFill>
              <a:effectLst/>
            </a:endParaRPr>
          </a:p>
        </p:txBody>
      </p:sp>
      <p:sp>
        <p:nvSpPr>
          <p:cNvPr id="3" name="Content Placeholder 2"/>
          <p:cNvSpPr>
            <a:spLocks noGrp="1"/>
          </p:cNvSpPr>
          <p:nvPr>
            <p:ph idx="1"/>
          </p:nvPr>
        </p:nvSpPr>
        <p:spPr>
          <a:xfrm>
            <a:off x="457200" y="1828800"/>
            <a:ext cx="8382000" cy="4343400"/>
          </a:xfrm>
        </p:spPr>
        <p:txBody>
          <a:bodyPr>
            <a:noAutofit/>
          </a:bodyPr>
          <a:lstStyle/>
          <a:p>
            <a:pPr>
              <a:lnSpc>
                <a:spcPct val="110000"/>
              </a:lnSpc>
              <a:spcBef>
                <a:spcPts val="0"/>
              </a:spcBef>
            </a:pPr>
            <a:r>
              <a:rPr lang="en-US" sz="1600" dirty="0"/>
              <a:t>General notes on interpretation</a:t>
            </a:r>
          </a:p>
          <a:p>
            <a:pPr lvl="1">
              <a:lnSpc>
                <a:spcPct val="110000"/>
              </a:lnSpc>
              <a:spcBef>
                <a:spcPts val="300"/>
              </a:spcBef>
            </a:pPr>
            <a:r>
              <a:rPr lang="en-US" sz="1600" b="0" dirty="0">
                <a:solidFill>
                  <a:schemeClr val="bg1"/>
                </a:solidFill>
              </a:rPr>
              <a:t>Although these slides illustrate key features </a:t>
            </a:r>
            <a:r>
              <a:rPr lang="en-US" sz="1600" b="0" dirty="0">
                <a:solidFill>
                  <a:schemeClr val="bg1"/>
                </a:solidFill>
                <a:latin typeface="Calibri" panose="020F0502020204030204" pitchFamily="34" charset="0"/>
              </a:rPr>
              <a:t>4</a:t>
            </a:r>
            <a:r>
              <a:rPr lang="en-US" sz="1600" b="0" dirty="0">
                <a:solidFill>
                  <a:schemeClr val="bg1"/>
                </a:solidFill>
              </a:rPr>
              <a:t> &amp; </a:t>
            </a:r>
            <a:r>
              <a:rPr lang="en-US" sz="1600" b="0" dirty="0">
                <a:solidFill>
                  <a:schemeClr val="bg1"/>
                </a:solidFill>
                <a:latin typeface="Calibri" panose="020F0502020204030204" pitchFamily="34" charset="0"/>
              </a:rPr>
              <a:t>5</a:t>
            </a:r>
            <a:r>
              <a:rPr lang="en-US" sz="1600" b="0" dirty="0">
                <a:solidFill>
                  <a:schemeClr val="bg1"/>
                </a:solidFill>
              </a:rPr>
              <a:t>, the results were estimated through the VR-ROI model which includes all </a:t>
            </a:r>
            <a:r>
              <a:rPr lang="en-US" sz="1600" b="0" dirty="0">
                <a:solidFill>
                  <a:schemeClr val="bg1"/>
                </a:solidFill>
                <a:latin typeface="Calibri" panose="020F0502020204030204" pitchFamily="34" charset="0"/>
              </a:rPr>
              <a:t>7</a:t>
            </a:r>
            <a:r>
              <a:rPr lang="en-US" sz="1600" b="0" dirty="0">
                <a:solidFill>
                  <a:schemeClr val="bg1"/>
                </a:solidFill>
              </a:rPr>
              <a:t> features.</a:t>
            </a:r>
          </a:p>
          <a:p>
            <a:pPr lvl="1">
              <a:lnSpc>
                <a:spcPct val="110000"/>
              </a:lnSpc>
              <a:spcBef>
                <a:spcPts val="300"/>
              </a:spcBef>
            </a:pPr>
            <a:r>
              <a:rPr lang="en-US" sz="1600" b="0" dirty="0">
                <a:solidFill>
                  <a:schemeClr val="bg1"/>
                </a:solidFill>
              </a:rPr>
              <a:t>Labor market impacts are relative to a comparable individual who did </a:t>
            </a:r>
            <a:r>
              <a:rPr lang="en-US" sz="1600" dirty="0">
                <a:solidFill>
                  <a:srgbClr val="1F8C48"/>
                </a:solidFill>
              </a:rPr>
              <a:t>not</a:t>
            </a:r>
            <a:r>
              <a:rPr lang="en-US" sz="1600" b="0" dirty="0">
                <a:solidFill>
                  <a:schemeClr val="bg1"/>
                </a:solidFill>
              </a:rPr>
              <a:t> receive the service (after “holding other factors constant”). </a:t>
            </a:r>
          </a:p>
          <a:p>
            <a:pPr lvl="1">
              <a:lnSpc>
                <a:spcPct val="110000"/>
              </a:lnSpc>
              <a:spcBef>
                <a:spcPts val="300"/>
              </a:spcBef>
            </a:pPr>
            <a:r>
              <a:rPr lang="en-US" sz="1600" b="0" dirty="0">
                <a:solidFill>
                  <a:schemeClr val="bg1"/>
                </a:solidFill>
              </a:rPr>
              <a:t>Labor market impacts are measured as </a:t>
            </a:r>
            <a:r>
              <a:rPr lang="en-US" sz="1600" dirty="0">
                <a:solidFill>
                  <a:srgbClr val="1F8C48"/>
                </a:solidFill>
              </a:rPr>
              <a:t>changes</a:t>
            </a:r>
            <a:r>
              <a:rPr lang="en-US" sz="1600" b="0" dirty="0">
                <a:solidFill>
                  <a:schemeClr val="bg1"/>
                </a:solidFill>
              </a:rPr>
              <a:t> from the two years prior to application. This adds another level of control for individual traits affecting labor market success that are not among those included in the model (e.g., demographics, education, etc.). Economists refer to these as “unobservable variables” (e.g., work ethic, family support).</a:t>
            </a:r>
          </a:p>
          <a:p>
            <a:pPr lvl="1">
              <a:lnSpc>
                <a:spcPct val="110000"/>
              </a:lnSpc>
              <a:spcBef>
                <a:spcPts val="300"/>
              </a:spcBef>
            </a:pPr>
            <a:r>
              <a:rPr lang="en-US" sz="1600" dirty="0"/>
              <a:t>Interpreting a couple of hypothetical results:</a:t>
            </a:r>
          </a:p>
          <a:p>
            <a:pPr lvl="2">
              <a:lnSpc>
                <a:spcPct val="110000"/>
              </a:lnSpc>
              <a:spcBef>
                <a:spcPts val="0"/>
              </a:spcBef>
            </a:pPr>
            <a:r>
              <a:rPr lang="en-US" sz="1600" b="0" dirty="0">
                <a:solidFill>
                  <a:schemeClr val="bg1"/>
                </a:solidFill>
                <a:latin typeface="Calibri" panose="020F0502020204030204" pitchFamily="34" charset="0"/>
              </a:rPr>
              <a:t>0.1</a:t>
            </a:r>
            <a:r>
              <a:rPr lang="en-US" sz="1600" b="0" dirty="0">
                <a:solidFill>
                  <a:schemeClr val="bg1"/>
                </a:solidFill>
              </a:rPr>
              <a:t> for </a:t>
            </a:r>
            <a:r>
              <a:rPr lang="en-US" sz="1600" dirty="0">
                <a:solidFill>
                  <a:schemeClr val="accent3">
                    <a:lumMod val="50000"/>
                  </a:schemeClr>
                </a:solidFill>
              </a:rPr>
              <a:t>employment</a:t>
            </a:r>
            <a:r>
              <a:rPr lang="en-US" sz="1600" dirty="0">
                <a:solidFill>
                  <a:srgbClr val="1F8C48"/>
                </a:solidFill>
              </a:rPr>
              <a:t>: </a:t>
            </a:r>
            <a:r>
              <a:rPr lang="en-US" sz="1600" b="0" dirty="0">
                <a:solidFill>
                  <a:schemeClr val="bg1"/>
                </a:solidFill>
              </a:rPr>
              <a:t>If </a:t>
            </a:r>
            <a:r>
              <a:rPr lang="en-US" sz="1600" b="0" dirty="0">
                <a:solidFill>
                  <a:schemeClr val="bg1"/>
                </a:solidFill>
                <a:latin typeface="Calibri" panose="020F0502020204030204" pitchFamily="34" charset="0"/>
              </a:rPr>
              <a:t>10</a:t>
            </a:r>
            <a:r>
              <a:rPr lang="en-US" sz="1600" b="0" dirty="0">
                <a:solidFill>
                  <a:schemeClr val="bg1"/>
                </a:solidFill>
              </a:rPr>
              <a:t>% of non-recipients were employed, then </a:t>
            </a:r>
            <a:r>
              <a:rPr lang="en-US" sz="1600" b="0" dirty="0">
                <a:solidFill>
                  <a:schemeClr val="bg1"/>
                </a:solidFill>
                <a:latin typeface="Calibri" panose="020F0502020204030204" pitchFamily="34" charset="0"/>
              </a:rPr>
              <a:t>20</a:t>
            </a:r>
            <a:r>
              <a:rPr lang="en-US" sz="1600" b="0" dirty="0">
                <a:solidFill>
                  <a:schemeClr val="bg1"/>
                </a:solidFill>
              </a:rPr>
              <a:t>% of individuals of those receiving the service would be employed. </a:t>
            </a:r>
          </a:p>
          <a:p>
            <a:pPr lvl="2">
              <a:lnSpc>
                <a:spcPct val="110000"/>
              </a:lnSpc>
              <a:spcBef>
                <a:spcPts val="0"/>
              </a:spcBef>
            </a:pPr>
            <a:r>
              <a:rPr lang="en-US" sz="1600" b="0" dirty="0">
                <a:solidFill>
                  <a:schemeClr val="bg1"/>
                </a:solidFill>
                <a:latin typeface="Calibri" panose="020F0502020204030204" pitchFamily="34" charset="0"/>
              </a:rPr>
              <a:t>0.1</a:t>
            </a:r>
            <a:r>
              <a:rPr lang="en-US" sz="1600" b="0" dirty="0">
                <a:solidFill>
                  <a:schemeClr val="bg1"/>
                </a:solidFill>
              </a:rPr>
              <a:t> for </a:t>
            </a:r>
            <a:r>
              <a:rPr lang="en-US" sz="1600" dirty="0">
                <a:solidFill>
                  <a:schemeClr val="accent3">
                    <a:lumMod val="50000"/>
                  </a:schemeClr>
                </a:solidFill>
              </a:rPr>
              <a:t>earnings: </a:t>
            </a:r>
            <a:r>
              <a:rPr lang="en-US" sz="1600" b="0" dirty="0">
                <a:solidFill>
                  <a:schemeClr val="bg1"/>
                </a:solidFill>
              </a:rPr>
              <a:t>Once employed, those receiving the service have </a:t>
            </a:r>
            <a:r>
              <a:rPr lang="en-US" sz="1600" b="0" dirty="0">
                <a:solidFill>
                  <a:schemeClr val="bg1"/>
                </a:solidFill>
                <a:latin typeface="Calibri" panose="020F0502020204030204" pitchFamily="34" charset="0"/>
              </a:rPr>
              <a:t>10</a:t>
            </a:r>
            <a:r>
              <a:rPr lang="en-US" sz="1600" b="0" dirty="0">
                <a:solidFill>
                  <a:schemeClr val="bg1"/>
                </a:solidFill>
              </a:rPr>
              <a:t>% higher earnings than those who did not.</a:t>
            </a:r>
          </a:p>
        </p:txBody>
      </p:sp>
      <p:sp>
        <p:nvSpPr>
          <p:cNvPr id="8" name="Slide Number Placeholder 7"/>
          <p:cNvSpPr>
            <a:spLocks noGrp="1"/>
          </p:cNvSpPr>
          <p:nvPr>
            <p:ph type="sldNum" sz="quarter" idx="12"/>
          </p:nvPr>
        </p:nvSpPr>
        <p:spPr/>
        <p:txBody>
          <a:bodyPr/>
          <a:lstStyle/>
          <a:p>
            <a:fld id="{9E519841-B96A-4DD9-B158-9961937F6A4E}"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044115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sz="3000" dirty="0"/>
              <a:t>VR – ROI Features # </a:t>
            </a:r>
            <a:r>
              <a:rPr lang="en-US" sz="3000" dirty="0">
                <a:latin typeface="Calibri" panose="020F0502020204030204" pitchFamily="34" charset="0"/>
              </a:rPr>
              <a:t>4 &amp; 5</a:t>
            </a:r>
            <a:r>
              <a:rPr lang="en-US" sz="3000" dirty="0"/>
              <a:t>:  Estimated Impacts</a:t>
            </a:r>
            <a:br>
              <a:rPr lang="en-US" sz="3000" dirty="0"/>
            </a:br>
            <a:r>
              <a:rPr lang="en-US" sz="3000" dirty="0"/>
              <a:t>by Service &amp; Disabling Condition </a:t>
            </a:r>
            <a:r>
              <a:rPr lang="en-US" sz="2600" dirty="0"/>
              <a:t>(</a:t>
            </a:r>
            <a:r>
              <a:rPr lang="en-US" sz="2600" dirty="0">
                <a:latin typeface="Calibri" panose="020F0502020204030204" pitchFamily="34" charset="0"/>
              </a:rPr>
              <a:t>3</a:t>
            </a:r>
            <a:r>
              <a:rPr lang="en-US" sz="2600" dirty="0"/>
              <a:t> of </a:t>
            </a:r>
            <a:r>
              <a:rPr lang="en-US" sz="2600" dirty="0">
                <a:latin typeface="Calibri" panose="020F0502020204030204" pitchFamily="34" charset="0"/>
              </a:rPr>
              <a:t>3</a:t>
            </a:r>
            <a:r>
              <a:rPr lang="en-US" sz="2600" dirty="0"/>
              <a:t>)</a:t>
            </a:r>
            <a:endParaRPr lang="en-US" dirty="0">
              <a:solidFill>
                <a:srgbClr val="020592"/>
              </a:solidFill>
              <a:effectLst/>
            </a:endParaRPr>
          </a:p>
        </p:txBody>
      </p:sp>
      <p:sp>
        <p:nvSpPr>
          <p:cNvPr id="3" name="Content Placeholder 2"/>
          <p:cNvSpPr>
            <a:spLocks noGrp="1"/>
          </p:cNvSpPr>
          <p:nvPr>
            <p:ph idx="1"/>
          </p:nvPr>
        </p:nvSpPr>
        <p:spPr>
          <a:xfrm>
            <a:off x="152400" y="1828800"/>
            <a:ext cx="8915400" cy="4572000"/>
          </a:xfrm>
        </p:spPr>
        <p:txBody>
          <a:bodyPr>
            <a:normAutofit/>
          </a:bodyPr>
          <a:lstStyle/>
          <a:p>
            <a:pPr>
              <a:lnSpc>
                <a:spcPct val="110000"/>
              </a:lnSpc>
              <a:spcBef>
                <a:spcPts val="0"/>
              </a:spcBef>
            </a:pPr>
            <a:r>
              <a:rPr lang="en-US" dirty="0"/>
              <a:t>General notes on interpretation (cont’d)</a:t>
            </a:r>
          </a:p>
          <a:p>
            <a:pPr lvl="1">
              <a:lnSpc>
                <a:spcPct val="110000"/>
              </a:lnSpc>
              <a:spcBef>
                <a:spcPts val="0"/>
              </a:spcBef>
            </a:pPr>
            <a:r>
              <a:rPr lang="en-US" sz="1800" dirty="0">
                <a:solidFill>
                  <a:srgbClr val="1F8C48"/>
                </a:solidFill>
              </a:rPr>
              <a:t>Model allows for the receipt of any combination of services, including none at all.</a:t>
            </a:r>
          </a:p>
          <a:p>
            <a:pPr lvl="2">
              <a:lnSpc>
                <a:spcPct val="110000"/>
              </a:lnSpc>
              <a:spcBef>
                <a:spcPts val="0"/>
              </a:spcBef>
            </a:pPr>
            <a:r>
              <a:rPr lang="en-US" sz="1800" b="0" dirty="0">
                <a:solidFill>
                  <a:schemeClr val="bg1"/>
                </a:solidFill>
              </a:rPr>
              <a:t>An individual is in the “treatment” group for those services received and in the “comparison” group for those not received. This is a powerful statistical feature.</a:t>
            </a:r>
          </a:p>
          <a:p>
            <a:pPr lvl="1">
              <a:lnSpc>
                <a:spcPct val="110000"/>
              </a:lnSpc>
              <a:spcBef>
                <a:spcPts val="0"/>
              </a:spcBef>
            </a:pPr>
            <a:r>
              <a:rPr lang="en-US" sz="1800" dirty="0">
                <a:solidFill>
                  <a:srgbClr val="1F8C48"/>
                </a:solidFill>
              </a:rPr>
              <a:t>Short run (SR) is defined as within two years of application, a period during which </a:t>
            </a:r>
            <a:r>
              <a:rPr lang="en-US" sz="1800" dirty="0">
                <a:solidFill>
                  <a:srgbClr val="1F8C48"/>
                </a:solidFill>
                <a:latin typeface="Calibri" panose="020F0502020204030204" pitchFamily="34" charset="0"/>
              </a:rPr>
              <a:t>75</a:t>
            </a:r>
            <a:r>
              <a:rPr lang="en-US" sz="1800" dirty="0">
                <a:solidFill>
                  <a:srgbClr val="1F8C48"/>
                </a:solidFill>
              </a:rPr>
              <a:t>% of  cases are closed. Thus, the SR might be thought of as the period of service receipt by some individuals and the LR as predominantly post-service.</a:t>
            </a:r>
          </a:p>
          <a:p>
            <a:pPr lvl="2">
              <a:lnSpc>
                <a:spcPct val="110000"/>
              </a:lnSpc>
              <a:spcBef>
                <a:spcPts val="0"/>
              </a:spcBef>
            </a:pPr>
            <a:r>
              <a:rPr lang="en-US" sz="1800" b="0" dirty="0">
                <a:solidFill>
                  <a:schemeClr val="bg1"/>
                </a:solidFill>
              </a:rPr>
              <a:t>Different patterns of SR and LR market impacts are observed for each disabling condition. </a:t>
            </a:r>
          </a:p>
          <a:p>
            <a:pPr lvl="2">
              <a:lnSpc>
                <a:spcPct val="110000"/>
              </a:lnSpc>
              <a:spcBef>
                <a:spcPts val="0"/>
              </a:spcBef>
            </a:pPr>
            <a:r>
              <a:rPr lang="en-US" sz="1800" b="0" dirty="0">
                <a:solidFill>
                  <a:schemeClr val="bg1"/>
                </a:solidFill>
              </a:rPr>
              <a:t>Unsurprisingly, the largest differences are for human capital development such as </a:t>
            </a:r>
            <a:r>
              <a:rPr lang="en-US" sz="1800" b="0" i="1" dirty="0">
                <a:solidFill>
                  <a:schemeClr val="bg1"/>
                </a:solidFill>
              </a:rPr>
              <a:t>Education</a:t>
            </a:r>
            <a:r>
              <a:rPr lang="en-US" sz="1800" b="0" dirty="0">
                <a:solidFill>
                  <a:schemeClr val="bg1"/>
                </a:solidFill>
              </a:rPr>
              <a:t> and </a:t>
            </a:r>
            <a:r>
              <a:rPr lang="en-US" sz="1800" b="0" i="1" dirty="0">
                <a:solidFill>
                  <a:schemeClr val="bg1"/>
                </a:solidFill>
              </a:rPr>
              <a:t>Training</a:t>
            </a:r>
            <a:r>
              <a:rPr lang="en-US" sz="1800" b="0" dirty="0">
                <a:solidFill>
                  <a:schemeClr val="bg1"/>
                </a:solidFill>
              </a:rPr>
              <a:t>.</a:t>
            </a:r>
          </a:p>
        </p:txBody>
      </p:sp>
      <p:sp>
        <p:nvSpPr>
          <p:cNvPr id="8" name="Slide Number Placeholder 7"/>
          <p:cNvSpPr>
            <a:spLocks noGrp="1"/>
          </p:cNvSpPr>
          <p:nvPr>
            <p:ph type="sldNum" sz="quarter" idx="12"/>
          </p:nvPr>
        </p:nvSpPr>
        <p:spPr/>
        <p:txBody>
          <a:bodyPr/>
          <a:lstStyle/>
          <a:p>
            <a:fld id="{9E519841-B96A-4DD9-B158-9961937F6A4E}"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379160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txBody>
          <a:bodyPr>
            <a:normAutofit fontScale="90000"/>
          </a:bodyPr>
          <a:lstStyle/>
          <a:p>
            <a:r>
              <a:rPr lang="en-US" sz="3000" dirty="0"/>
              <a:t>Service Effects on Labor Market Outcomes</a:t>
            </a:r>
            <a:br>
              <a:rPr lang="en-US" sz="3000" dirty="0"/>
            </a:br>
            <a:r>
              <a:rPr lang="en-US" sz="3000" dirty="0"/>
              <a:t>for People with </a:t>
            </a:r>
            <a:r>
              <a:rPr lang="en-US" sz="3000" dirty="0">
                <a:solidFill>
                  <a:srgbClr val="1F8C48"/>
                </a:solidFill>
              </a:rPr>
              <a:t>Mental Illness</a:t>
            </a:r>
            <a:r>
              <a:rPr lang="en-US" sz="3000" dirty="0">
                <a:solidFill>
                  <a:srgbClr val="1F8C48"/>
                </a:solidFill>
                <a:latin typeface="Calibri" panose="020F0502020204030204" pitchFamily="34" charset="0"/>
              </a:rPr>
              <a:t> </a:t>
            </a:r>
            <a:r>
              <a:rPr lang="en-US" sz="2400" dirty="0">
                <a:latin typeface="Calibri" panose="020F0502020204030204" pitchFamily="34" charset="0"/>
              </a:rPr>
              <a:t>(1 of 2)</a:t>
            </a:r>
            <a:br>
              <a:rPr lang="en-US" sz="3000" dirty="0">
                <a:solidFill>
                  <a:srgbClr val="FF0000"/>
                </a:solidFill>
              </a:rPr>
            </a:br>
            <a:r>
              <a:rPr lang="en-US" sz="3000" dirty="0"/>
              <a:t>(DARS SFY </a:t>
            </a:r>
            <a:r>
              <a:rPr lang="en-US" sz="3000" dirty="0">
                <a:latin typeface="Calibri" panose="020F0502020204030204" pitchFamily="34" charset="0"/>
              </a:rPr>
              <a:t>2000 Applicants</a:t>
            </a:r>
            <a:r>
              <a:rPr lang="en-US" sz="3000" dirty="0"/>
              <a:t>)</a:t>
            </a:r>
            <a:endParaRPr lang="en-US" sz="3000" dirty="0">
              <a:solidFill>
                <a:srgbClr val="020592"/>
              </a:solidFill>
              <a:effectLst/>
            </a:endParaRPr>
          </a:p>
        </p:txBody>
      </p:sp>
      <p:sp>
        <p:nvSpPr>
          <p:cNvPr id="8" name="Slide Number Placeholder 7"/>
          <p:cNvSpPr>
            <a:spLocks noGrp="1"/>
          </p:cNvSpPr>
          <p:nvPr>
            <p:ph type="sldNum" sz="quarter" idx="12"/>
          </p:nvPr>
        </p:nvSpPr>
        <p:spPr/>
        <p:txBody>
          <a:bodyPr/>
          <a:lstStyle/>
          <a:p>
            <a:fld id="{9E519841-B96A-4DD9-B158-9961937F6A4E}" type="slidenum">
              <a:rPr lang="en-US" smtClean="0">
                <a:solidFill>
                  <a:prstClr val="black"/>
                </a:solidFill>
              </a:rPr>
              <a:pPr/>
              <a:t>14</a:t>
            </a:fld>
            <a:endParaRPr lang="en-US" dirty="0">
              <a:solidFill>
                <a:prstClr val="black"/>
              </a:solidFill>
            </a:endParaRPr>
          </a:p>
        </p:txBody>
      </p:sp>
      <p:graphicFrame>
        <p:nvGraphicFramePr>
          <p:cNvPr id="9" name="Chart 8"/>
          <p:cNvGraphicFramePr>
            <a:graphicFrameLocks/>
          </p:cNvGraphicFramePr>
          <p:nvPr>
            <p:extLst>
              <p:ext uri="{D42A27DB-BD31-4B8C-83A1-F6EECF244321}">
                <p14:modId xmlns:p14="http://schemas.microsoft.com/office/powerpoint/2010/main" val="921088512"/>
              </p:ext>
            </p:extLst>
          </p:nvPr>
        </p:nvGraphicFramePr>
        <p:xfrm>
          <a:off x="4619625" y="2014538"/>
          <a:ext cx="4295775" cy="35909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1058463963"/>
              </p:ext>
            </p:extLst>
          </p:nvPr>
        </p:nvGraphicFramePr>
        <p:xfrm>
          <a:off x="152400" y="2014538"/>
          <a:ext cx="4295775" cy="359092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066800" y="5634543"/>
            <a:ext cx="7620000" cy="646331"/>
          </a:xfrm>
          <a:prstGeom prst="rect">
            <a:avLst/>
          </a:prstGeom>
          <a:noFill/>
        </p:spPr>
        <p:txBody>
          <a:bodyPr wrap="square" rtlCol="0">
            <a:spAutoFit/>
          </a:bodyPr>
          <a:lstStyle/>
          <a:p>
            <a:pPr algn="ctr"/>
            <a:r>
              <a:rPr lang="en-US" b="1" dirty="0">
                <a:solidFill>
                  <a:srgbClr val="1F8C48"/>
                </a:solidFill>
                <a:latin typeface="Open Sans" pitchFamily="2" charset="0"/>
                <a:ea typeface="Open Sans" pitchFamily="2" charset="0"/>
                <a:cs typeface="Open Sans" pitchFamily="2" charset="0"/>
              </a:rPr>
              <a:t>Note:  </a:t>
            </a:r>
            <a:r>
              <a:rPr lang="en-US" b="1" dirty="0">
                <a:solidFill>
                  <a:srgbClr val="020592"/>
                </a:solidFill>
                <a:latin typeface="Open Sans" pitchFamily="2" charset="0"/>
                <a:ea typeface="Open Sans" pitchFamily="2" charset="0"/>
                <a:cs typeface="Open Sans" pitchFamily="2" charset="0"/>
              </a:rPr>
              <a:t>Vertical axis shows change in employment rate or proportionate change in earnings (if employed)</a:t>
            </a:r>
          </a:p>
        </p:txBody>
      </p:sp>
    </p:spTree>
    <p:extLst>
      <p:ext uri="{BB962C8B-B14F-4D97-AF65-F5344CB8AC3E}">
        <p14:creationId xmlns:p14="http://schemas.microsoft.com/office/powerpoint/2010/main" val="142338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txBody>
          <a:bodyPr>
            <a:normAutofit fontScale="90000"/>
          </a:bodyPr>
          <a:lstStyle/>
          <a:p>
            <a:r>
              <a:rPr lang="en-US" sz="3000" dirty="0"/>
              <a:t>Service Effects on Labor Market Outcomes</a:t>
            </a:r>
            <a:br>
              <a:rPr lang="en-US" sz="3000" dirty="0"/>
            </a:br>
            <a:r>
              <a:rPr lang="en-US" sz="3000" dirty="0"/>
              <a:t>for People with </a:t>
            </a:r>
            <a:r>
              <a:rPr lang="en-US" sz="3000" dirty="0">
                <a:solidFill>
                  <a:srgbClr val="1F8C48"/>
                </a:solidFill>
              </a:rPr>
              <a:t>Mental Illness</a:t>
            </a:r>
            <a:r>
              <a:rPr lang="en-US" sz="3000" dirty="0"/>
              <a:t>: Short-Run Impacts</a:t>
            </a:r>
            <a:br>
              <a:rPr lang="en-US" sz="3000" dirty="0">
                <a:solidFill>
                  <a:srgbClr val="FF0000"/>
                </a:solidFill>
              </a:rPr>
            </a:br>
            <a:r>
              <a:rPr lang="en-US" sz="3000" dirty="0"/>
              <a:t>(DARS SFY </a:t>
            </a:r>
            <a:r>
              <a:rPr lang="en-US" sz="3000" dirty="0">
                <a:latin typeface="Calibri" panose="020F0502020204030204" pitchFamily="34" charset="0"/>
              </a:rPr>
              <a:t>2000 Applicants</a:t>
            </a:r>
            <a:r>
              <a:rPr lang="en-US" sz="3000" dirty="0"/>
              <a:t>)</a:t>
            </a:r>
            <a:endParaRPr lang="en-US" dirty="0">
              <a:solidFill>
                <a:srgbClr val="020592"/>
              </a:solidFill>
              <a:effectLst/>
            </a:endParaRPr>
          </a:p>
        </p:txBody>
      </p:sp>
      <p:sp>
        <p:nvSpPr>
          <p:cNvPr id="3" name="Content Placeholder 2"/>
          <p:cNvSpPr>
            <a:spLocks noGrp="1"/>
          </p:cNvSpPr>
          <p:nvPr>
            <p:ph idx="1"/>
          </p:nvPr>
        </p:nvSpPr>
        <p:spPr>
          <a:xfrm>
            <a:off x="495300" y="1851818"/>
            <a:ext cx="8229600" cy="4320382"/>
          </a:xfrm>
        </p:spPr>
        <p:txBody>
          <a:bodyPr>
            <a:normAutofit/>
          </a:bodyPr>
          <a:lstStyle/>
          <a:p>
            <a:pPr>
              <a:lnSpc>
                <a:spcPct val="120000"/>
              </a:lnSpc>
              <a:spcBef>
                <a:spcPts val="1200"/>
              </a:spcBef>
            </a:pPr>
            <a:r>
              <a:rPr lang="en-US" dirty="0"/>
              <a:t>Impacts in the Short-Run (SR, within </a:t>
            </a:r>
            <a:r>
              <a:rPr lang="en-US" dirty="0">
                <a:latin typeface="Calibri" panose="020F0502020204030204" pitchFamily="34" charset="0"/>
              </a:rPr>
              <a:t>2</a:t>
            </a:r>
            <a:r>
              <a:rPr lang="en-US" dirty="0"/>
              <a:t> years of application)</a:t>
            </a:r>
          </a:p>
          <a:p>
            <a:pPr lvl="1">
              <a:lnSpc>
                <a:spcPct val="120000"/>
              </a:lnSpc>
              <a:spcBef>
                <a:spcPts val="0"/>
              </a:spcBef>
            </a:pPr>
            <a:r>
              <a:rPr lang="en-US" sz="1800" dirty="0">
                <a:solidFill>
                  <a:srgbClr val="1F8C48"/>
                </a:solidFill>
              </a:rPr>
              <a:t>With the exception of the very strong employment impacts of </a:t>
            </a:r>
            <a:r>
              <a:rPr lang="en-US" sz="1800" i="1" dirty="0">
                <a:solidFill>
                  <a:srgbClr val="1F8C48"/>
                </a:solidFill>
              </a:rPr>
              <a:t>Training</a:t>
            </a:r>
            <a:r>
              <a:rPr lang="en-US" sz="1800" dirty="0">
                <a:solidFill>
                  <a:srgbClr val="1F8C48"/>
                </a:solidFill>
              </a:rPr>
              <a:t>, SR impacts are relatively modest and actually negative in some cases.</a:t>
            </a:r>
          </a:p>
          <a:p>
            <a:pPr marL="914400" lvl="2" indent="-228600">
              <a:lnSpc>
                <a:spcPct val="120000"/>
              </a:lnSpc>
              <a:spcBef>
                <a:spcPts val="0"/>
              </a:spcBef>
            </a:pPr>
            <a:r>
              <a:rPr lang="en-US" sz="1800" b="0" dirty="0">
                <a:solidFill>
                  <a:schemeClr val="bg1"/>
                </a:solidFill>
              </a:rPr>
              <a:t>Not terribly surprising because this is the primary period of service provision.</a:t>
            </a:r>
          </a:p>
          <a:p>
            <a:pPr marL="914400" lvl="2" indent="-228600">
              <a:lnSpc>
                <a:spcPct val="120000"/>
              </a:lnSpc>
              <a:spcBef>
                <a:spcPts val="0"/>
              </a:spcBef>
            </a:pPr>
            <a:r>
              <a:rPr lang="en-US" sz="1800" b="0" i="1" dirty="0">
                <a:solidFill>
                  <a:schemeClr val="bg1"/>
                </a:solidFill>
              </a:rPr>
              <a:t>Education</a:t>
            </a:r>
            <a:r>
              <a:rPr lang="en-US" sz="1800" b="0" dirty="0">
                <a:solidFill>
                  <a:schemeClr val="bg1"/>
                </a:solidFill>
              </a:rPr>
              <a:t> has the strongest negative impacts on both employment (</a:t>
            </a:r>
            <a:r>
              <a:rPr lang="en-US" sz="1800" b="0" dirty="0">
                <a:solidFill>
                  <a:schemeClr val="bg1"/>
                </a:solidFill>
                <a:latin typeface="Calibri" panose="020F0502020204030204" pitchFamily="34" charset="0"/>
              </a:rPr>
              <a:t>11%</a:t>
            </a:r>
            <a:r>
              <a:rPr lang="en-US" sz="1800" b="0" dirty="0">
                <a:solidFill>
                  <a:schemeClr val="bg1"/>
                </a:solidFill>
              </a:rPr>
              <a:t> lower) and earnings (</a:t>
            </a:r>
            <a:r>
              <a:rPr lang="en-US" sz="1800" b="0" dirty="0">
                <a:solidFill>
                  <a:schemeClr val="bg1"/>
                </a:solidFill>
                <a:latin typeface="Calibri" panose="020F0502020204030204" pitchFamily="34" charset="0"/>
              </a:rPr>
              <a:t>9%</a:t>
            </a:r>
            <a:r>
              <a:rPr lang="en-US" sz="1800" b="0" dirty="0">
                <a:solidFill>
                  <a:schemeClr val="bg1"/>
                </a:solidFill>
              </a:rPr>
              <a:t> lower). Plausibly, students are in school and, if working, are likely to work in lower-paid, part-time jobs.</a:t>
            </a:r>
            <a:endParaRPr lang="en-US" sz="1800" b="0" i="1" dirty="0">
              <a:solidFill>
                <a:schemeClr val="bg1"/>
              </a:solidFill>
            </a:endParaRPr>
          </a:p>
        </p:txBody>
      </p:sp>
      <p:sp>
        <p:nvSpPr>
          <p:cNvPr id="8" name="Slide Number Placeholder 7"/>
          <p:cNvSpPr>
            <a:spLocks noGrp="1"/>
          </p:cNvSpPr>
          <p:nvPr>
            <p:ph type="sldNum" sz="quarter" idx="12"/>
          </p:nvPr>
        </p:nvSpPr>
        <p:spPr/>
        <p:txBody>
          <a:bodyPr/>
          <a:lstStyle/>
          <a:p>
            <a:fld id="{9E519841-B96A-4DD9-B158-9961937F6A4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314743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2800" dirty="0"/>
              <a:t>Service Effects on Labor Market Outcomes</a:t>
            </a:r>
            <a:br>
              <a:rPr lang="en-US" sz="2800" dirty="0"/>
            </a:br>
            <a:r>
              <a:rPr lang="en-US" sz="2800" dirty="0"/>
              <a:t>for People with </a:t>
            </a:r>
            <a:r>
              <a:rPr lang="en-US" sz="2800" dirty="0">
                <a:solidFill>
                  <a:srgbClr val="1F8C48"/>
                </a:solidFill>
              </a:rPr>
              <a:t>Mental Illness</a:t>
            </a:r>
            <a:r>
              <a:rPr lang="en-US" sz="2800" dirty="0"/>
              <a:t>: Long-Run Impacts</a:t>
            </a:r>
            <a:br>
              <a:rPr lang="en-US" sz="2800" dirty="0">
                <a:solidFill>
                  <a:srgbClr val="FF0000"/>
                </a:solidFill>
              </a:rPr>
            </a:br>
            <a:r>
              <a:rPr lang="en-US" sz="2800" dirty="0"/>
              <a:t>(DARS SFY </a:t>
            </a:r>
            <a:r>
              <a:rPr lang="en-US" sz="2800" dirty="0">
                <a:latin typeface="Calibri" panose="020F0502020204030204" pitchFamily="34" charset="0"/>
              </a:rPr>
              <a:t>2000 Applicants</a:t>
            </a:r>
            <a:r>
              <a:rPr lang="en-US" sz="2800" dirty="0"/>
              <a:t>)</a:t>
            </a:r>
          </a:p>
        </p:txBody>
      </p:sp>
      <p:sp>
        <p:nvSpPr>
          <p:cNvPr id="3" name="Content Placeholder 2"/>
          <p:cNvSpPr>
            <a:spLocks noGrp="1"/>
          </p:cNvSpPr>
          <p:nvPr>
            <p:ph idx="1"/>
          </p:nvPr>
        </p:nvSpPr>
        <p:spPr>
          <a:xfrm>
            <a:off x="152400" y="1676400"/>
            <a:ext cx="8915400" cy="4648200"/>
          </a:xfrm>
        </p:spPr>
        <p:txBody>
          <a:bodyPr>
            <a:noAutofit/>
          </a:bodyPr>
          <a:lstStyle/>
          <a:p>
            <a:pPr>
              <a:lnSpc>
                <a:spcPct val="110000"/>
              </a:lnSpc>
              <a:spcBef>
                <a:spcPts val="600"/>
              </a:spcBef>
            </a:pPr>
            <a:r>
              <a:rPr lang="en-US" sz="1600" dirty="0"/>
              <a:t>Impacts in the Long-Run (LR, more than two years after application)</a:t>
            </a:r>
          </a:p>
          <a:p>
            <a:pPr lvl="1">
              <a:lnSpc>
                <a:spcPct val="110000"/>
              </a:lnSpc>
              <a:spcBef>
                <a:spcPts val="300"/>
              </a:spcBef>
            </a:pPr>
            <a:r>
              <a:rPr lang="en-US" sz="1600" dirty="0">
                <a:solidFill>
                  <a:srgbClr val="1F8C48"/>
                </a:solidFill>
              </a:rPr>
              <a:t>LR results are quite different and generally stronger than in the SR. In particular, LR earnings impacts are positive and higher than SR impacts for every service type.  </a:t>
            </a:r>
          </a:p>
          <a:p>
            <a:pPr lvl="1">
              <a:lnSpc>
                <a:spcPct val="110000"/>
              </a:lnSpc>
              <a:spcBef>
                <a:spcPts val="300"/>
              </a:spcBef>
            </a:pPr>
            <a:r>
              <a:rPr lang="en-US" sz="1600" dirty="0">
                <a:solidFill>
                  <a:srgbClr val="1F8C48"/>
                </a:solidFill>
              </a:rPr>
              <a:t>Recipients of  </a:t>
            </a:r>
            <a:r>
              <a:rPr lang="en-US" sz="1600" i="1" dirty="0">
                <a:solidFill>
                  <a:srgbClr val="1F8C48"/>
                </a:solidFill>
              </a:rPr>
              <a:t>Education</a:t>
            </a:r>
            <a:r>
              <a:rPr lang="en-US" sz="1600" dirty="0">
                <a:solidFill>
                  <a:srgbClr val="1F8C48"/>
                </a:solidFill>
              </a:rPr>
              <a:t>, </a:t>
            </a:r>
            <a:r>
              <a:rPr lang="en-US" sz="1600" i="1" dirty="0">
                <a:solidFill>
                  <a:srgbClr val="1F8C48"/>
                </a:solidFill>
              </a:rPr>
              <a:t>Restorative</a:t>
            </a:r>
            <a:r>
              <a:rPr lang="en-US" sz="1600" dirty="0">
                <a:solidFill>
                  <a:srgbClr val="1F8C48"/>
                </a:solidFill>
              </a:rPr>
              <a:t>, </a:t>
            </a:r>
            <a:r>
              <a:rPr lang="en-US" sz="1600" i="1" dirty="0">
                <a:solidFill>
                  <a:srgbClr val="1F8C48"/>
                </a:solidFill>
              </a:rPr>
              <a:t>Maintenance</a:t>
            </a:r>
            <a:r>
              <a:rPr lang="en-US" sz="1600" dirty="0">
                <a:solidFill>
                  <a:srgbClr val="1F8C48"/>
                </a:solidFill>
              </a:rPr>
              <a:t>, and </a:t>
            </a:r>
            <a:r>
              <a:rPr lang="en-US" sz="1600" i="1" dirty="0">
                <a:solidFill>
                  <a:srgbClr val="1F8C48"/>
                </a:solidFill>
              </a:rPr>
              <a:t>Other</a:t>
            </a:r>
            <a:r>
              <a:rPr lang="en-US" sz="1600" dirty="0">
                <a:solidFill>
                  <a:srgbClr val="1F8C48"/>
                </a:solidFill>
              </a:rPr>
              <a:t> services are employed at roughly the same rates as non-recipients but have higher paying jobs with earnings ranging from </a:t>
            </a:r>
            <a:r>
              <a:rPr lang="en-US" sz="1600" dirty="0">
                <a:solidFill>
                  <a:srgbClr val="1F8C48"/>
                </a:solidFill>
                <a:latin typeface="Calibri" panose="020F0502020204030204" pitchFamily="34" charset="0"/>
              </a:rPr>
              <a:t>12%</a:t>
            </a:r>
            <a:r>
              <a:rPr lang="en-US" sz="1600" dirty="0">
                <a:solidFill>
                  <a:srgbClr val="1F8C48"/>
                </a:solidFill>
              </a:rPr>
              <a:t> to </a:t>
            </a:r>
            <a:r>
              <a:rPr lang="en-US" sz="1600" dirty="0">
                <a:solidFill>
                  <a:srgbClr val="1F8C48"/>
                </a:solidFill>
                <a:latin typeface="Calibri" panose="020F0502020204030204" pitchFamily="34" charset="0"/>
              </a:rPr>
              <a:t>21</a:t>
            </a:r>
            <a:r>
              <a:rPr lang="en-US" sz="1600" dirty="0">
                <a:solidFill>
                  <a:srgbClr val="1F8C48"/>
                </a:solidFill>
              </a:rPr>
              <a:t>% higher.</a:t>
            </a:r>
          </a:p>
          <a:p>
            <a:pPr lvl="1">
              <a:lnSpc>
                <a:spcPct val="110000"/>
              </a:lnSpc>
              <a:spcBef>
                <a:spcPts val="300"/>
              </a:spcBef>
            </a:pPr>
            <a:r>
              <a:rPr lang="en-US" sz="1600" i="1" dirty="0">
                <a:solidFill>
                  <a:srgbClr val="1F8C48"/>
                </a:solidFill>
              </a:rPr>
              <a:t>Training</a:t>
            </a:r>
            <a:r>
              <a:rPr lang="en-US" sz="1600" dirty="0">
                <a:solidFill>
                  <a:srgbClr val="1F8C48"/>
                </a:solidFill>
              </a:rPr>
              <a:t> provides the strongest impacts: Not only more likely be employed </a:t>
            </a:r>
            <a:r>
              <a:rPr lang="en-US" sz="1600" dirty="0">
                <a:solidFill>
                  <a:srgbClr val="1F8C48"/>
                </a:solidFill>
                <a:latin typeface="Calibri" panose="020F0502020204030204" pitchFamily="34" charset="0"/>
              </a:rPr>
              <a:t>(21%</a:t>
            </a:r>
            <a:r>
              <a:rPr lang="en-US" sz="1600" dirty="0">
                <a:solidFill>
                  <a:srgbClr val="1F8C48"/>
                </a:solidFill>
              </a:rPr>
              <a:t> higher likelihood), but also higher earnings (</a:t>
            </a:r>
            <a:r>
              <a:rPr lang="en-US" sz="1600" dirty="0">
                <a:solidFill>
                  <a:srgbClr val="1F8C48"/>
                </a:solidFill>
                <a:latin typeface="Calibri" panose="020F0502020204030204" pitchFamily="34" charset="0"/>
              </a:rPr>
              <a:t>12</a:t>
            </a:r>
            <a:r>
              <a:rPr lang="en-US" sz="1600" dirty="0">
                <a:solidFill>
                  <a:srgbClr val="1F8C48"/>
                </a:solidFill>
              </a:rPr>
              <a:t>%).</a:t>
            </a:r>
          </a:p>
          <a:p>
            <a:pPr lvl="1">
              <a:lnSpc>
                <a:spcPct val="110000"/>
              </a:lnSpc>
              <a:spcBef>
                <a:spcPts val="300"/>
              </a:spcBef>
            </a:pPr>
            <a:r>
              <a:rPr lang="en-US" sz="1600" i="1" dirty="0">
                <a:solidFill>
                  <a:srgbClr val="1F8C48"/>
                </a:solidFill>
              </a:rPr>
              <a:t>Diagnostic &amp; Evaluation</a:t>
            </a:r>
            <a:r>
              <a:rPr lang="en-US" sz="1600" dirty="0">
                <a:solidFill>
                  <a:srgbClr val="1F8C48"/>
                </a:solidFill>
              </a:rPr>
              <a:t> services are estimated to have negative impacts on employment rates (</a:t>
            </a:r>
            <a:r>
              <a:rPr lang="en-US" sz="1600" dirty="0">
                <a:solidFill>
                  <a:srgbClr val="1F8C48"/>
                </a:solidFill>
                <a:latin typeface="Calibri" panose="020F0502020204030204" pitchFamily="34" charset="0"/>
              </a:rPr>
              <a:t>19</a:t>
            </a:r>
            <a:r>
              <a:rPr lang="en-US" sz="1600" dirty="0">
                <a:solidFill>
                  <a:srgbClr val="1F8C48"/>
                </a:solidFill>
              </a:rPr>
              <a:t>% lower)  at comparable earnings levels. </a:t>
            </a:r>
          </a:p>
          <a:p>
            <a:pPr marL="914400" lvl="2" indent="-228600">
              <a:lnSpc>
                <a:spcPct val="110000"/>
              </a:lnSpc>
              <a:spcBef>
                <a:spcPts val="0"/>
              </a:spcBef>
            </a:pPr>
            <a:r>
              <a:rPr lang="en-US" sz="1500" b="0" dirty="0">
                <a:solidFill>
                  <a:schemeClr val="bg1"/>
                </a:solidFill>
              </a:rPr>
              <a:t>Plausible to have no effect but the lower employment likelihood is anomalous. </a:t>
            </a:r>
          </a:p>
          <a:p>
            <a:pPr marL="914400" lvl="2" indent="-228600">
              <a:lnSpc>
                <a:spcPct val="110000"/>
              </a:lnSpc>
              <a:spcBef>
                <a:spcPts val="0"/>
              </a:spcBef>
            </a:pPr>
            <a:r>
              <a:rPr lang="en-US" sz="1500" b="0" dirty="0">
                <a:solidFill>
                  <a:schemeClr val="bg1"/>
                </a:solidFill>
              </a:rPr>
              <a:t>A sizable proportion of individuals with mental illness (MI) are referred through Community Service Boards (CSBs) and arrive at DARS with full diagnostic information. DARS believes this anomalous result indicates that individuals who do are not connected to CSBs fare worse than those who are. A potential policy recommendation is for DARS to work more closely with CSBs.</a:t>
            </a:r>
          </a:p>
        </p:txBody>
      </p:sp>
      <p:sp>
        <p:nvSpPr>
          <p:cNvPr id="4" name="Slide Number Placeholder 3"/>
          <p:cNvSpPr>
            <a:spLocks noGrp="1"/>
          </p:cNvSpPr>
          <p:nvPr>
            <p:ph type="sldNum" sz="quarter" idx="12"/>
          </p:nvPr>
        </p:nvSpPr>
        <p:spPr/>
        <p:txBody>
          <a:bodyPr/>
          <a:lstStyle/>
          <a:p>
            <a:fld id="{9E519841-B96A-4DD9-B158-9961937F6A4E}" type="slidenum">
              <a:rPr lang="en-US" smtClean="0"/>
              <a:pPr/>
              <a:t>16</a:t>
            </a:fld>
            <a:endParaRPr lang="en-US" dirty="0"/>
          </a:p>
        </p:txBody>
      </p:sp>
    </p:spTree>
    <p:extLst>
      <p:ext uri="{BB962C8B-B14F-4D97-AF65-F5344CB8AC3E}">
        <p14:creationId xmlns:p14="http://schemas.microsoft.com/office/powerpoint/2010/main" val="1332958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p:spPr>
        <p:txBody>
          <a:bodyPr>
            <a:noAutofit/>
          </a:bodyPr>
          <a:lstStyle/>
          <a:p>
            <a:r>
              <a:rPr lang="en-US" sz="2700" dirty="0"/>
              <a:t>Service Effects on Labor Market Outcomes</a:t>
            </a:r>
            <a:br>
              <a:rPr lang="en-US" sz="2700" dirty="0"/>
            </a:br>
            <a:r>
              <a:rPr lang="en-US" sz="2700" dirty="0"/>
              <a:t>for People with </a:t>
            </a:r>
            <a:r>
              <a:rPr lang="en-US" sz="2700" dirty="0">
                <a:solidFill>
                  <a:srgbClr val="1F8C48"/>
                </a:solidFill>
              </a:rPr>
              <a:t>Cognitive Impairments </a:t>
            </a:r>
            <a:r>
              <a:rPr lang="en-US" sz="2200" dirty="0">
                <a:latin typeface="Calibri" panose="020F0502020204030204" pitchFamily="34" charset="0"/>
              </a:rPr>
              <a:t>(1 of 2)</a:t>
            </a:r>
            <a:br>
              <a:rPr lang="en-US" sz="2700" dirty="0">
                <a:solidFill>
                  <a:srgbClr val="FF0000"/>
                </a:solidFill>
              </a:rPr>
            </a:br>
            <a:r>
              <a:rPr lang="en-US" sz="2700" dirty="0"/>
              <a:t>(DARS SFY </a:t>
            </a:r>
            <a:r>
              <a:rPr lang="en-US" sz="2700" dirty="0">
                <a:latin typeface="Calibri" panose="020F0502020204030204" pitchFamily="34" charset="0"/>
              </a:rPr>
              <a:t>2000 Applicants</a:t>
            </a:r>
            <a:r>
              <a:rPr lang="en-US" sz="2700" dirty="0"/>
              <a:t>)</a:t>
            </a:r>
            <a:endParaRPr lang="en-US" sz="2700" dirty="0">
              <a:solidFill>
                <a:srgbClr val="020592"/>
              </a:solidFill>
              <a:effectLst/>
            </a:endParaRPr>
          </a:p>
        </p:txBody>
      </p:sp>
      <p:sp>
        <p:nvSpPr>
          <p:cNvPr id="8" name="Slide Number Placeholder 7"/>
          <p:cNvSpPr>
            <a:spLocks noGrp="1"/>
          </p:cNvSpPr>
          <p:nvPr>
            <p:ph type="sldNum" sz="quarter" idx="12"/>
          </p:nvPr>
        </p:nvSpPr>
        <p:spPr/>
        <p:txBody>
          <a:bodyPr/>
          <a:lstStyle/>
          <a:p>
            <a:fld id="{9E519841-B96A-4DD9-B158-9961937F6A4E}" type="slidenum">
              <a:rPr lang="en-US" smtClean="0">
                <a:solidFill>
                  <a:prstClr val="black"/>
                </a:solidFill>
              </a:rPr>
              <a:pPr/>
              <a:t>17</a:t>
            </a:fld>
            <a:endParaRPr lang="en-US" dirty="0">
              <a:solidFill>
                <a:prstClr val="black"/>
              </a:solidFill>
            </a:endParaRPr>
          </a:p>
        </p:txBody>
      </p:sp>
      <p:graphicFrame>
        <p:nvGraphicFramePr>
          <p:cNvPr id="6" name="Chart 5"/>
          <p:cNvGraphicFramePr>
            <a:graphicFrameLocks/>
          </p:cNvGraphicFramePr>
          <p:nvPr>
            <p:extLst>
              <p:ext uri="{D42A27DB-BD31-4B8C-83A1-F6EECF244321}">
                <p14:modId xmlns:p14="http://schemas.microsoft.com/office/powerpoint/2010/main" val="2030354911"/>
              </p:ext>
            </p:extLst>
          </p:nvPr>
        </p:nvGraphicFramePr>
        <p:xfrm>
          <a:off x="152400" y="2036863"/>
          <a:ext cx="4329642" cy="35951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407943946"/>
              </p:ext>
            </p:extLst>
          </p:nvPr>
        </p:nvGraphicFramePr>
        <p:xfrm>
          <a:off x="4615132" y="2036863"/>
          <a:ext cx="4325409" cy="359515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990600" y="5789703"/>
            <a:ext cx="7620000" cy="646331"/>
          </a:xfrm>
          <a:prstGeom prst="rect">
            <a:avLst/>
          </a:prstGeom>
          <a:noFill/>
        </p:spPr>
        <p:txBody>
          <a:bodyPr wrap="square" rtlCol="0">
            <a:spAutoFit/>
          </a:bodyPr>
          <a:lstStyle/>
          <a:p>
            <a:pPr algn="ctr"/>
            <a:r>
              <a:rPr lang="en-US" b="1" dirty="0">
                <a:solidFill>
                  <a:srgbClr val="1F8C48"/>
                </a:solidFill>
                <a:latin typeface="Open Sans" pitchFamily="2" charset="0"/>
                <a:ea typeface="Open Sans" pitchFamily="2" charset="0"/>
                <a:cs typeface="Open Sans" pitchFamily="2" charset="0"/>
              </a:rPr>
              <a:t>Note:  </a:t>
            </a:r>
            <a:r>
              <a:rPr lang="en-US" b="1" dirty="0">
                <a:solidFill>
                  <a:srgbClr val="020592"/>
                </a:solidFill>
                <a:latin typeface="Open Sans" pitchFamily="2" charset="0"/>
                <a:ea typeface="Open Sans" pitchFamily="2" charset="0"/>
                <a:cs typeface="Open Sans" pitchFamily="2" charset="0"/>
              </a:rPr>
              <a:t>Vertical axis shows change in employment rate or proportionate change in earnings (if employed)</a:t>
            </a:r>
          </a:p>
        </p:txBody>
      </p:sp>
    </p:spTree>
    <p:extLst>
      <p:ext uri="{BB962C8B-B14F-4D97-AF65-F5344CB8AC3E}">
        <p14:creationId xmlns:p14="http://schemas.microsoft.com/office/powerpoint/2010/main" val="2223206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sz="3000" dirty="0"/>
              <a:t>Service Effects on Labor Market Outcomes</a:t>
            </a:r>
            <a:br>
              <a:rPr lang="en-US" sz="3000" dirty="0"/>
            </a:br>
            <a:r>
              <a:rPr lang="en-US" sz="3000" dirty="0"/>
              <a:t>for People with </a:t>
            </a:r>
            <a:r>
              <a:rPr lang="en-US" sz="3200" dirty="0">
                <a:solidFill>
                  <a:srgbClr val="1F8C48"/>
                </a:solidFill>
              </a:rPr>
              <a:t>Cognitive Impairments </a:t>
            </a:r>
            <a:r>
              <a:rPr lang="en-US" sz="2400" dirty="0">
                <a:latin typeface="Calibri" panose="020F0502020204030204" pitchFamily="34" charset="0"/>
              </a:rPr>
              <a:t>(2 of 2)</a:t>
            </a:r>
            <a:br>
              <a:rPr lang="en-US" sz="3000" dirty="0">
                <a:solidFill>
                  <a:srgbClr val="FF0000"/>
                </a:solidFill>
              </a:rPr>
            </a:br>
            <a:r>
              <a:rPr lang="en-US" sz="3000" dirty="0"/>
              <a:t>(DARS SFY </a:t>
            </a:r>
            <a:r>
              <a:rPr lang="en-US" sz="3000" dirty="0">
                <a:latin typeface="Calibri" panose="020F0502020204030204" pitchFamily="34" charset="0"/>
              </a:rPr>
              <a:t>2000 Applicants</a:t>
            </a:r>
            <a:r>
              <a:rPr lang="en-US" sz="3000" dirty="0"/>
              <a:t>)</a:t>
            </a:r>
            <a:endParaRPr lang="en-US" dirty="0">
              <a:solidFill>
                <a:srgbClr val="020592"/>
              </a:solidFill>
              <a:effectLst/>
            </a:endParaRPr>
          </a:p>
        </p:txBody>
      </p:sp>
      <p:sp>
        <p:nvSpPr>
          <p:cNvPr id="3" name="Content Placeholder 2"/>
          <p:cNvSpPr>
            <a:spLocks noGrp="1"/>
          </p:cNvSpPr>
          <p:nvPr>
            <p:ph idx="1"/>
          </p:nvPr>
        </p:nvSpPr>
        <p:spPr>
          <a:xfrm>
            <a:off x="495300" y="1851818"/>
            <a:ext cx="8229600" cy="4320382"/>
          </a:xfrm>
        </p:spPr>
        <p:txBody>
          <a:bodyPr>
            <a:normAutofit/>
          </a:bodyPr>
          <a:lstStyle/>
          <a:p>
            <a:pPr>
              <a:lnSpc>
                <a:spcPct val="130000"/>
              </a:lnSpc>
              <a:spcBef>
                <a:spcPts val="1200"/>
              </a:spcBef>
            </a:pPr>
            <a:r>
              <a:rPr lang="en-US" sz="1800" dirty="0"/>
              <a:t>Impacts in the Short-Run vs. Long-Run. </a:t>
            </a:r>
          </a:p>
          <a:p>
            <a:pPr lvl="1">
              <a:lnSpc>
                <a:spcPct val="130000"/>
              </a:lnSpc>
              <a:spcBef>
                <a:spcPts val="0"/>
              </a:spcBef>
            </a:pPr>
            <a:r>
              <a:rPr lang="en-US" sz="1800" b="0" i="1" dirty="0">
                <a:solidFill>
                  <a:schemeClr val="bg1"/>
                </a:solidFill>
              </a:rPr>
              <a:t>Diagnostic</a:t>
            </a:r>
            <a:r>
              <a:rPr lang="en-US" sz="1800" b="0" dirty="0">
                <a:solidFill>
                  <a:schemeClr val="bg1"/>
                </a:solidFill>
              </a:rPr>
              <a:t>, </a:t>
            </a:r>
            <a:r>
              <a:rPr lang="en-US" sz="1800" b="0" i="1" dirty="0">
                <a:solidFill>
                  <a:schemeClr val="bg1"/>
                </a:solidFill>
              </a:rPr>
              <a:t>Training, Education, </a:t>
            </a:r>
            <a:r>
              <a:rPr lang="en-US" sz="1800" b="0" dirty="0">
                <a:solidFill>
                  <a:schemeClr val="bg1"/>
                </a:solidFill>
              </a:rPr>
              <a:t>and </a:t>
            </a:r>
            <a:r>
              <a:rPr lang="en-US" sz="1800" b="0" i="1" dirty="0">
                <a:solidFill>
                  <a:schemeClr val="bg1"/>
                </a:solidFill>
              </a:rPr>
              <a:t>Other</a:t>
            </a:r>
            <a:r>
              <a:rPr lang="en-US" sz="1800" b="0" dirty="0">
                <a:solidFill>
                  <a:schemeClr val="bg1"/>
                </a:solidFill>
              </a:rPr>
              <a:t> services have positive SR and LR labor market impacts. </a:t>
            </a:r>
          </a:p>
          <a:p>
            <a:pPr lvl="1">
              <a:lnSpc>
                <a:spcPct val="130000"/>
              </a:lnSpc>
              <a:spcBef>
                <a:spcPts val="0"/>
              </a:spcBef>
            </a:pPr>
            <a:r>
              <a:rPr lang="en-US" sz="1800" b="0" i="1" dirty="0">
                <a:solidFill>
                  <a:schemeClr val="bg1"/>
                </a:solidFill>
              </a:rPr>
              <a:t>Restorative</a:t>
            </a:r>
            <a:r>
              <a:rPr lang="en-US" sz="1800" b="0" dirty="0">
                <a:solidFill>
                  <a:schemeClr val="bg1"/>
                </a:solidFill>
              </a:rPr>
              <a:t> and </a:t>
            </a:r>
            <a:r>
              <a:rPr lang="en-US" sz="1800" b="0" i="1" dirty="0">
                <a:solidFill>
                  <a:schemeClr val="bg1"/>
                </a:solidFill>
              </a:rPr>
              <a:t>Maintenance</a:t>
            </a:r>
            <a:r>
              <a:rPr lang="en-US" sz="1800" b="0" dirty="0">
                <a:solidFill>
                  <a:schemeClr val="bg1"/>
                </a:solidFill>
              </a:rPr>
              <a:t> services have negative labor market SR and LR labor market impacts.</a:t>
            </a:r>
          </a:p>
          <a:p>
            <a:pPr lvl="1">
              <a:lnSpc>
                <a:spcPct val="130000"/>
              </a:lnSpc>
              <a:spcBef>
                <a:spcPts val="0"/>
              </a:spcBef>
            </a:pPr>
            <a:r>
              <a:rPr lang="en-US" sz="1800" b="0" dirty="0">
                <a:solidFill>
                  <a:schemeClr val="bg1"/>
                </a:solidFill>
              </a:rPr>
              <a:t>In general, LR impacts are stronger (bigger positive or smaller negative) than SR impacts.</a:t>
            </a:r>
          </a:p>
          <a:p>
            <a:pPr>
              <a:lnSpc>
                <a:spcPct val="130000"/>
              </a:lnSpc>
              <a:spcBef>
                <a:spcPts val="600"/>
              </a:spcBef>
            </a:pPr>
            <a:r>
              <a:rPr lang="en-US" sz="1800" b="0" i="1" dirty="0">
                <a:solidFill>
                  <a:schemeClr val="bg1"/>
                </a:solidFill>
              </a:rPr>
              <a:t>Education</a:t>
            </a:r>
            <a:r>
              <a:rPr lang="en-US" sz="1800" b="0" dirty="0">
                <a:solidFill>
                  <a:schemeClr val="bg1"/>
                </a:solidFill>
              </a:rPr>
              <a:t> appears to have the strongest positive LR impacts. However, that impact is limited to the </a:t>
            </a:r>
            <a:r>
              <a:rPr lang="en-US" sz="1800" b="0" dirty="0">
                <a:solidFill>
                  <a:schemeClr val="bg1"/>
                </a:solidFill>
                <a:latin typeface="Calibri" panose="020F0502020204030204" pitchFamily="34" charset="0"/>
              </a:rPr>
              <a:t>3.4</a:t>
            </a:r>
            <a:r>
              <a:rPr lang="en-US" sz="1800" b="0" dirty="0">
                <a:solidFill>
                  <a:schemeClr val="bg1"/>
                </a:solidFill>
              </a:rPr>
              <a:t>% of the cohort who received the service.</a:t>
            </a:r>
          </a:p>
          <a:p>
            <a:pPr>
              <a:lnSpc>
                <a:spcPct val="130000"/>
              </a:lnSpc>
              <a:spcBef>
                <a:spcPts val="600"/>
              </a:spcBef>
            </a:pPr>
            <a:r>
              <a:rPr lang="en-US" sz="1800" b="0" i="1" dirty="0">
                <a:solidFill>
                  <a:schemeClr val="bg1"/>
                </a:solidFill>
              </a:rPr>
              <a:t>Restoration</a:t>
            </a:r>
            <a:r>
              <a:rPr lang="en-US" sz="1800" b="0" dirty="0">
                <a:solidFill>
                  <a:schemeClr val="bg1"/>
                </a:solidFill>
              </a:rPr>
              <a:t> has small LR negative impacts and it was provided to </a:t>
            </a:r>
            <a:r>
              <a:rPr lang="en-US" sz="1800" b="0" dirty="0">
                <a:solidFill>
                  <a:schemeClr val="bg1"/>
                </a:solidFill>
                <a:latin typeface="Calibri" panose="020F0502020204030204" pitchFamily="34" charset="0"/>
              </a:rPr>
              <a:t>21</a:t>
            </a:r>
            <a:r>
              <a:rPr lang="en-US" sz="1800" b="0" dirty="0">
                <a:solidFill>
                  <a:schemeClr val="bg1"/>
                </a:solidFill>
              </a:rPr>
              <a:t>% of individuals with cognitive impairments (CI). </a:t>
            </a:r>
            <a:endParaRPr lang="en-US" sz="1800" b="0" i="1" dirty="0">
              <a:solidFill>
                <a:schemeClr val="bg1"/>
              </a:solidFill>
            </a:endParaRPr>
          </a:p>
        </p:txBody>
      </p:sp>
      <p:sp>
        <p:nvSpPr>
          <p:cNvPr id="8" name="Slide Number Placeholder 7"/>
          <p:cNvSpPr>
            <a:spLocks noGrp="1"/>
          </p:cNvSpPr>
          <p:nvPr>
            <p:ph type="sldNum" sz="quarter" idx="12"/>
          </p:nvPr>
        </p:nvSpPr>
        <p:spPr/>
        <p:txBody>
          <a:bodyPr/>
          <a:lstStyle/>
          <a:p>
            <a:fld id="{9E519841-B96A-4DD9-B158-9961937F6A4E}"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04498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458200" cy="1143000"/>
          </a:xfrm>
        </p:spPr>
        <p:txBody>
          <a:bodyPr>
            <a:noAutofit/>
          </a:bodyPr>
          <a:lstStyle/>
          <a:p>
            <a:r>
              <a:rPr lang="en-US" sz="2700" dirty="0"/>
              <a:t>Service Effects on Labor Market Outcomes</a:t>
            </a:r>
            <a:br>
              <a:rPr lang="en-US" sz="2700" dirty="0"/>
            </a:br>
            <a:r>
              <a:rPr lang="en-US" sz="2700" dirty="0"/>
              <a:t>for People with </a:t>
            </a:r>
            <a:r>
              <a:rPr lang="en-US" sz="2700" dirty="0">
                <a:solidFill>
                  <a:srgbClr val="1F8C48"/>
                </a:solidFill>
              </a:rPr>
              <a:t>Physical Impairments</a:t>
            </a:r>
            <a:r>
              <a:rPr lang="en-US" sz="2700" dirty="0">
                <a:solidFill>
                  <a:srgbClr val="1F8C48"/>
                </a:solidFill>
                <a:latin typeface="Calibri" panose="020F0502020204030204" pitchFamily="34" charset="0"/>
              </a:rPr>
              <a:t> </a:t>
            </a:r>
            <a:r>
              <a:rPr lang="en-US" sz="2200" dirty="0">
                <a:latin typeface="Calibri" panose="020F0502020204030204" pitchFamily="34" charset="0"/>
              </a:rPr>
              <a:t>(1 of 2)</a:t>
            </a:r>
            <a:br>
              <a:rPr lang="en-US" sz="2700" dirty="0">
                <a:solidFill>
                  <a:srgbClr val="FF0000"/>
                </a:solidFill>
              </a:rPr>
            </a:br>
            <a:r>
              <a:rPr lang="en-US" sz="2700" dirty="0"/>
              <a:t>(DARS SFY </a:t>
            </a:r>
            <a:r>
              <a:rPr lang="en-US" sz="2700" dirty="0">
                <a:latin typeface="Calibri" panose="020F0502020204030204" pitchFamily="34" charset="0"/>
              </a:rPr>
              <a:t>2000 Applicants</a:t>
            </a:r>
            <a:r>
              <a:rPr lang="en-US" sz="2700" dirty="0"/>
              <a:t>)</a:t>
            </a:r>
            <a:endParaRPr lang="en-US" sz="2700" dirty="0">
              <a:solidFill>
                <a:srgbClr val="FF0000"/>
              </a:solidFill>
            </a:endParaRPr>
          </a:p>
        </p:txBody>
      </p:sp>
      <p:sp>
        <p:nvSpPr>
          <p:cNvPr id="8" name="Slide Number Placeholder 7"/>
          <p:cNvSpPr>
            <a:spLocks noGrp="1"/>
          </p:cNvSpPr>
          <p:nvPr>
            <p:ph type="sldNum" sz="quarter" idx="12"/>
          </p:nvPr>
        </p:nvSpPr>
        <p:spPr/>
        <p:txBody>
          <a:bodyPr/>
          <a:lstStyle/>
          <a:p>
            <a:fld id="{9E519841-B96A-4DD9-B158-9961937F6A4E}" type="slidenum">
              <a:rPr lang="en-US" smtClean="0">
                <a:solidFill>
                  <a:prstClr val="black"/>
                </a:solidFill>
              </a:rPr>
              <a:pPr/>
              <a:t>19</a:t>
            </a:fld>
            <a:endParaRPr lang="en-US"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2787639058"/>
              </p:ext>
            </p:extLst>
          </p:nvPr>
        </p:nvGraphicFramePr>
        <p:xfrm>
          <a:off x="152400" y="1907506"/>
          <a:ext cx="4295775" cy="35909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068955030"/>
              </p:ext>
            </p:extLst>
          </p:nvPr>
        </p:nvGraphicFramePr>
        <p:xfrm>
          <a:off x="4623938" y="1907506"/>
          <a:ext cx="4295775" cy="359092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066800" y="5715000"/>
            <a:ext cx="7620000" cy="646331"/>
          </a:xfrm>
          <a:prstGeom prst="rect">
            <a:avLst/>
          </a:prstGeom>
          <a:noFill/>
        </p:spPr>
        <p:txBody>
          <a:bodyPr wrap="square" rtlCol="0">
            <a:spAutoFit/>
          </a:bodyPr>
          <a:lstStyle/>
          <a:p>
            <a:pPr algn="ctr"/>
            <a:r>
              <a:rPr lang="en-US" b="1" dirty="0">
                <a:solidFill>
                  <a:srgbClr val="1F8C48"/>
                </a:solidFill>
                <a:latin typeface="Open Sans" pitchFamily="2" charset="0"/>
                <a:ea typeface="Open Sans" pitchFamily="2" charset="0"/>
                <a:cs typeface="Open Sans" pitchFamily="2" charset="0"/>
              </a:rPr>
              <a:t>Note:  </a:t>
            </a:r>
            <a:r>
              <a:rPr lang="en-US" b="1" dirty="0">
                <a:solidFill>
                  <a:srgbClr val="020592"/>
                </a:solidFill>
                <a:latin typeface="Open Sans" pitchFamily="2" charset="0"/>
                <a:ea typeface="Open Sans" pitchFamily="2" charset="0"/>
                <a:cs typeface="Open Sans" pitchFamily="2" charset="0"/>
              </a:rPr>
              <a:t>Vertical axis shows change in employment rate or proportionate change in earnings (if employed)</a:t>
            </a:r>
          </a:p>
        </p:txBody>
      </p:sp>
    </p:spTree>
    <p:extLst>
      <p:ext uri="{BB962C8B-B14F-4D97-AF65-F5344CB8AC3E}">
        <p14:creationId xmlns:p14="http://schemas.microsoft.com/office/powerpoint/2010/main" val="343567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and Instructions</a:t>
            </a:r>
          </a:p>
        </p:txBody>
      </p:sp>
      <p:sp>
        <p:nvSpPr>
          <p:cNvPr id="4" name="Slide Number Placeholder 3"/>
          <p:cNvSpPr>
            <a:spLocks noGrp="1"/>
          </p:cNvSpPr>
          <p:nvPr>
            <p:ph type="sldNum" sz="quarter" idx="12"/>
          </p:nvPr>
        </p:nvSpPr>
        <p:spPr/>
        <p:txBody>
          <a:bodyPr/>
          <a:lstStyle/>
          <a:p>
            <a:fld id="{9E519841-B96A-4DD9-B158-9961937F6A4E}" type="slidenum">
              <a:rPr lang="en-US" smtClean="0"/>
              <a:pPr/>
              <a:t>2</a:t>
            </a:fld>
            <a:endParaRPr lang="en-US" dirty="0"/>
          </a:p>
        </p:txBody>
      </p:sp>
    </p:spTree>
    <p:extLst>
      <p:ext uri="{BB962C8B-B14F-4D97-AF65-F5344CB8AC3E}">
        <p14:creationId xmlns:p14="http://schemas.microsoft.com/office/powerpoint/2010/main" val="3386191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sz="3000" dirty="0"/>
              <a:t>Service Effects on Labor Market Outcomes</a:t>
            </a:r>
            <a:br>
              <a:rPr lang="en-US" sz="3000" dirty="0"/>
            </a:br>
            <a:r>
              <a:rPr lang="en-US" sz="3000" dirty="0"/>
              <a:t>for People with </a:t>
            </a:r>
            <a:r>
              <a:rPr lang="en-US" sz="3200" dirty="0">
                <a:solidFill>
                  <a:srgbClr val="1F8C48"/>
                </a:solidFill>
              </a:rPr>
              <a:t>Physical Impairments</a:t>
            </a:r>
            <a:r>
              <a:rPr lang="en-US" sz="3200" dirty="0">
                <a:solidFill>
                  <a:srgbClr val="1F8C48"/>
                </a:solidFill>
                <a:latin typeface="Calibri" panose="020F0502020204030204" pitchFamily="34" charset="0"/>
              </a:rPr>
              <a:t> </a:t>
            </a:r>
            <a:r>
              <a:rPr lang="en-US" sz="2400" dirty="0">
                <a:latin typeface="Calibri" panose="020F0502020204030204" pitchFamily="34" charset="0"/>
              </a:rPr>
              <a:t>(2 of 2)</a:t>
            </a:r>
            <a:br>
              <a:rPr lang="en-US" sz="3000" dirty="0">
                <a:solidFill>
                  <a:srgbClr val="FF0000"/>
                </a:solidFill>
              </a:rPr>
            </a:br>
            <a:r>
              <a:rPr lang="en-US" sz="3000" dirty="0"/>
              <a:t>(DARS SFY </a:t>
            </a:r>
            <a:r>
              <a:rPr lang="en-US" sz="3000" dirty="0">
                <a:latin typeface="Calibri" panose="020F0502020204030204" pitchFamily="34" charset="0"/>
              </a:rPr>
              <a:t>2000 Applicants</a:t>
            </a:r>
            <a:r>
              <a:rPr lang="en-US" sz="3000" dirty="0"/>
              <a:t>)</a:t>
            </a:r>
            <a:endParaRPr lang="en-US" dirty="0">
              <a:solidFill>
                <a:srgbClr val="020592"/>
              </a:solidFill>
              <a:effectLst/>
            </a:endParaRPr>
          </a:p>
        </p:txBody>
      </p:sp>
      <p:sp>
        <p:nvSpPr>
          <p:cNvPr id="3" name="Content Placeholder 2"/>
          <p:cNvSpPr>
            <a:spLocks noGrp="1"/>
          </p:cNvSpPr>
          <p:nvPr>
            <p:ph idx="1"/>
          </p:nvPr>
        </p:nvSpPr>
        <p:spPr>
          <a:xfrm>
            <a:off x="495300" y="1851818"/>
            <a:ext cx="8229600" cy="4472782"/>
          </a:xfrm>
        </p:spPr>
        <p:txBody>
          <a:bodyPr>
            <a:normAutofit/>
          </a:bodyPr>
          <a:lstStyle/>
          <a:p>
            <a:pPr>
              <a:lnSpc>
                <a:spcPct val="120000"/>
              </a:lnSpc>
              <a:spcBef>
                <a:spcPts val="1200"/>
              </a:spcBef>
            </a:pPr>
            <a:r>
              <a:rPr lang="en-US" sz="1800" dirty="0"/>
              <a:t>Service impacts stronger for customers with physical impairments (PI) than for other disabling conditions</a:t>
            </a:r>
          </a:p>
          <a:p>
            <a:pPr lvl="1">
              <a:lnSpc>
                <a:spcPct val="120000"/>
              </a:lnSpc>
              <a:spcBef>
                <a:spcPts val="0"/>
              </a:spcBef>
            </a:pPr>
            <a:r>
              <a:rPr lang="en-US" sz="1800" b="0" dirty="0">
                <a:solidFill>
                  <a:schemeClr val="bg1"/>
                </a:solidFill>
              </a:rPr>
              <a:t>True in both short-run and long-run, although LR impacts are generally stronger than SR.</a:t>
            </a:r>
          </a:p>
          <a:p>
            <a:pPr lvl="1">
              <a:lnSpc>
                <a:spcPct val="120000"/>
              </a:lnSpc>
              <a:spcBef>
                <a:spcPts val="0"/>
              </a:spcBef>
            </a:pPr>
            <a:r>
              <a:rPr lang="en-US" sz="1800" b="0" dirty="0">
                <a:solidFill>
                  <a:schemeClr val="bg1"/>
                </a:solidFill>
              </a:rPr>
              <a:t>Again, earnings impacts increase more from SR to LR than do employment impacts.</a:t>
            </a:r>
          </a:p>
          <a:p>
            <a:pPr>
              <a:lnSpc>
                <a:spcPct val="120000"/>
              </a:lnSpc>
              <a:spcBef>
                <a:spcPts val="0"/>
              </a:spcBef>
            </a:pPr>
            <a:r>
              <a:rPr lang="en-US" sz="1800" dirty="0"/>
              <a:t>All but one SR and LR impact is positive</a:t>
            </a:r>
          </a:p>
          <a:p>
            <a:pPr lvl="1">
              <a:lnSpc>
                <a:spcPct val="120000"/>
              </a:lnSpc>
              <a:spcBef>
                <a:spcPts val="0"/>
              </a:spcBef>
            </a:pPr>
            <a:r>
              <a:rPr lang="en-US" sz="1800" b="0" dirty="0">
                <a:solidFill>
                  <a:schemeClr val="bg1"/>
                </a:solidFill>
              </a:rPr>
              <a:t>The exception is </a:t>
            </a:r>
            <a:r>
              <a:rPr lang="en-US" sz="1800" b="0" i="1" dirty="0">
                <a:solidFill>
                  <a:schemeClr val="bg1"/>
                </a:solidFill>
              </a:rPr>
              <a:t>Maintenance</a:t>
            </a:r>
            <a:r>
              <a:rPr lang="en-US" sz="1800" b="0" dirty="0">
                <a:solidFill>
                  <a:schemeClr val="bg1"/>
                </a:solidFill>
              </a:rPr>
              <a:t> which has a negative SR earnings impact</a:t>
            </a:r>
            <a:r>
              <a:rPr lang="en-US" sz="1800" b="0" i="1" dirty="0">
                <a:solidFill>
                  <a:schemeClr val="bg1"/>
                </a:solidFill>
              </a:rPr>
              <a:t>. Maintenance</a:t>
            </a:r>
            <a:r>
              <a:rPr lang="en-US" sz="1800" b="0" dirty="0">
                <a:solidFill>
                  <a:schemeClr val="bg1"/>
                </a:solidFill>
              </a:rPr>
              <a:t> impacts are small in the LR.</a:t>
            </a:r>
          </a:p>
          <a:p>
            <a:pPr>
              <a:lnSpc>
                <a:spcPct val="120000"/>
              </a:lnSpc>
              <a:spcBef>
                <a:spcPts val="0"/>
              </a:spcBef>
            </a:pPr>
            <a:r>
              <a:rPr lang="en-US" sz="1800" dirty="0"/>
              <a:t>All other service types show strong positive LR impacts for both employment and earnings.</a:t>
            </a:r>
          </a:p>
          <a:p>
            <a:pPr lvl="1">
              <a:lnSpc>
                <a:spcPct val="120000"/>
              </a:lnSpc>
              <a:spcBef>
                <a:spcPts val="0"/>
              </a:spcBef>
            </a:pPr>
            <a:r>
              <a:rPr lang="en-US" sz="1800" b="0" i="1" dirty="0">
                <a:solidFill>
                  <a:schemeClr val="bg1"/>
                </a:solidFill>
              </a:rPr>
              <a:t>Education </a:t>
            </a:r>
            <a:r>
              <a:rPr lang="en-US" sz="1800" b="0" dirty="0">
                <a:solidFill>
                  <a:schemeClr val="bg1"/>
                </a:solidFill>
              </a:rPr>
              <a:t>and </a:t>
            </a:r>
            <a:r>
              <a:rPr lang="en-US" sz="1800" b="0" i="1" dirty="0">
                <a:solidFill>
                  <a:schemeClr val="bg1"/>
                </a:solidFill>
              </a:rPr>
              <a:t>Restoration</a:t>
            </a:r>
            <a:r>
              <a:rPr lang="en-US" sz="1800" b="0" dirty="0">
                <a:solidFill>
                  <a:schemeClr val="bg1"/>
                </a:solidFill>
              </a:rPr>
              <a:t> appear to have the strongest impacts.</a:t>
            </a:r>
            <a:endParaRPr lang="en-US" sz="1800" b="0" i="1" dirty="0">
              <a:solidFill>
                <a:schemeClr val="bg1"/>
              </a:solidFill>
            </a:endParaRPr>
          </a:p>
        </p:txBody>
      </p:sp>
      <p:sp>
        <p:nvSpPr>
          <p:cNvPr id="8" name="Slide Number Placeholder 7"/>
          <p:cNvSpPr>
            <a:spLocks noGrp="1"/>
          </p:cNvSpPr>
          <p:nvPr>
            <p:ph type="sldNum" sz="quarter" idx="12"/>
          </p:nvPr>
        </p:nvSpPr>
        <p:spPr/>
        <p:txBody>
          <a:bodyPr/>
          <a:lstStyle/>
          <a:p>
            <a:fld id="{9E519841-B96A-4DD9-B158-9961937F6A4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49610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VR – ROI Feature # </a:t>
            </a:r>
            <a:r>
              <a:rPr lang="en-US" sz="3600" dirty="0">
                <a:latin typeface="Calibri" panose="020F0502020204030204" pitchFamily="34" charset="0"/>
              </a:rPr>
              <a:t>6</a:t>
            </a:r>
            <a:r>
              <a:rPr lang="en-US" sz="3600" dirty="0"/>
              <a:t>:</a:t>
            </a:r>
            <a:br>
              <a:rPr lang="en-US" sz="3600" dirty="0"/>
            </a:br>
            <a:r>
              <a:rPr lang="en-US" sz="3600" dirty="0"/>
              <a:t>Rigorous Statistical Model</a:t>
            </a:r>
            <a:endParaRPr lang="en-US" dirty="0">
              <a:solidFill>
                <a:srgbClr val="020592"/>
              </a:solidFill>
              <a:effectLst/>
            </a:endParaRPr>
          </a:p>
        </p:txBody>
      </p:sp>
      <p:sp>
        <p:nvSpPr>
          <p:cNvPr id="3" name="Content Placeholder 2"/>
          <p:cNvSpPr>
            <a:spLocks noGrp="1"/>
          </p:cNvSpPr>
          <p:nvPr>
            <p:ph idx="1"/>
          </p:nvPr>
        </p:nvSpPr>
        <p:spPr>
          <a:xfrm>
            <a:off x="228600" y="1752600"/>
            <a:ext cx="8686800" cy="4495800"/>
          </a:xfrm>
        </p:spPr>
        <p:txBody>
          <a:bodyPr>
            <a:normAutofit/>
          </a:bodyPr>
          <a:lstStyle/>
          <a:p>
            <a:pPr>
              <a:lnSpc>
                <a:spcPct val="120000"/>
              </a:lnSpc>
              <a:spcBef>
                <a:spcPts val="0"/>
              </a:spcBef>
              <a:buClr>
                <a:srgbClr val="020592"/>
              </a:buClr>
            </a:pPr>
            <a:r>
              <a:rPr lang="en-US" sz="1600" dirty="0"/>
              <a:t>Review of material from Module </a:t>
            </a:r>
            <a:r>
              <a:rPr lang="en-US" sz="1600" dirty="0">
                <a:latin typeface="Calibri" panose="020F0502020204030204" pitchFamily="34" charset="0"/>
              </a:rPr>
              <a:t>2</a:t>
            </a:r>
          </a:p>
          <a:p>
            <a:pPr lvl="1">
              <a:lnSpc>
                <a:spcPct val="120000"/>
              </a:lnSpc>
              <a:spcBef>
                <a:spcPts val="0"/>
              </a:spcBef>
            </a:pPr>
            <a:r>
              <a:rPr lang="en-US" sz="1600" dirty="0">
                <a:solidFill>
                  <a:srgbClr val="1F8C48"/>
                </a:solidFill>
              </a:rPr>
              <a:t>Ideally, we would observe the same person with and without VR services over the same time period, but  this is not possible.</a:t>
            </a:r>
            <a:endParaRPr lang="en-US" sz="1600" dirty="0">
              <a:solidFill>
                <a:srgbClr val="1F8C48"/>
              </a:solidFill>
              <a:effectLst/>
            </a:endParaRPr>
          </a:p>
          <a:p>
            <a:pPr lvl="1">
              <a:lnSpc>
                <a:spcPct val="120000"/>
              </a:lnSpc>
              <a:spcBef>
                <a:spcPts val="0"/>
              </a:spcBef>
            </a:pPr>
            <a:r>
              <a:rPr lang="en-US" sz="1600" dirty="0">
                <a:solidFill>
                  <a:srgbClr val="1F8C48"/>
                </a:solidFill>
                <a:effectLst/>
              </a:rPr>
              <a:t>To get closer to that ideal, </a:t>
            </a:r>
            <a:r>
              <a:rPr lang="en-US" sz="1600" dirty="0">
                <a:solidFill>
                  <a:srgbClr val="1F8C48"/>
                </a:solidFill>
              </a:rPr>
              <a:t>estimated results</a:t>
            </a:r>
            <a:r>
              <a:rPr lang="en-US" sz="1600" dirty="0">
                <a:solidFill>
                  <a:srgbClr val="1F8C48"/>
                </a:solidFill>
                <a:effectLst/>
              </a:rPr>
              <a:t>:</a:t>
            </a:r>
          </a:p>
          <a:p>
            <a:pPr lvl="2">
              <a:lnSpc>
                <a:spcPct val="120000"/>
              </a:lnSpc>
              <a:spcBef>
                <a:spcPts val="0"/>
              </a:spcBef>
            </a:pPr>
            <a:r>
              <a:rPr lang="en-US" sz="1600" b="0" dirty="0">
                <a:solidFill>
                  <a:schemeClr val="bg1"/>
                </a:solidFill>
              </a:rPr>
              <a:t>Control for observed explanatory variables (e.g., gender, education, race, disability, local labor market conditions)</a:t>
            </a:r>
          </a:p>
          <a:p>
            <a:pPr lvl="2">
              <a:lnSpc>
                <a:spcPct val="120000"/>
              </a:lnSpc>
              <a:spcBef>
                <a:spcPts val="0"/>
              </a:spcBef>
            </a:pPr>
            <a:r>
              <a:rPr lang="en-US" sz="1600" b="0" dirty="0">
                <a:solidFill>
                  <a:schemeClr val="bg1"/>
                </a:solidFill>
              </a:rPr>
              <a:t>Partially control for “unobservable” explanatory variables (e.g., work ethic, family support) by using pre-VR employment and earnings as a “baseline”</a:t>
            </a:r>
          </a:p>
          <a:p>
            <a:pPr lvl="2">
              <a:lnSpc>
                <a:spcPct val="120000"/>
              </a:lnSpc>
              <a:spcBef>
                <a:spcPts val="0"/>
              </a:spcBef>
            </a:pPr>
            <a:r>
              <a:rPr lang="en-US" sz="1600" b="0" dirty="0">
                <a:solidFill>
                  <a:schemeClr val="bg1"/>
                </a:solidFill>
              </a:rPr>
              <a:t>Employ state-of-the-science statistical controls to ensure that the outcomes are the result of VR rather than other factors. For a detailed discussion, see Dean, et al., </a:t>
            </a:r>
            <a:r>
              <a:rPr lang="en-US" sz="1600" b="0" dirty="0">
                <a:solidFill>
                  <a:schemeClr val="bg1"/>
                </a:solidFill>
                <a:latin typeface="Calibri" panose="020F0502020204030204" pitchFamily="34" charset="0"/>
                <a:cs typeface="Adobe Arabic" panose="02040503050201020203" pitchFamily="18" charset="-78"/>
              </a:rPr>
              <a:t>2015 through</a:t>
            </a:r>
            <a:r>
              <a:rPr lang="en-US" sz="1600" b="0" dirty="0">
                <a:solidFill>
                  <a:schemeClr val="bg1"/>
                </a:solidFill>
              </a:rPr>
              <a:t> </a:t>
            </a:r>
            <a:r>
              <a:rPr lang="en-US" sz="1600" b="0" dirty="0">
                <a:solidFill>
                  <a:schemeClr val="bg1"/>
                </a:solidFill>
                <a:latin typeface="Calibri" panose="020F0502020204030204" pitchFamily="34" charset="0"/>
                <a:cs typeface="Adobe Arabic" panose="02040503050201020203" pitchFamily="18" charset="-78"/>
              </a:rPr>
              <a:t>2018</a:t>
            </a:r>
            <a:r>
              <a:rPr lang="en-US" sz="1600" b="0" dirty="0">
                <a:solidFill>
                  <a:schemeClr val="bg1"/>
                </a:solidFill>
              </a:rPr>
              <a:t>.</a:t>
            </a:r>
          </a:p>
          <a:p>
            <a:pPr lvl="0">
              <a:lnSpc>
                <a:spcPct val="120000"/>
              </a:lnSpc>
              <a:spcBef>
                <a:spcPts val="0"/>
              </a:spcBef>
            </a:pPr>
            <a:r>
              <a:rPr lang="en-US" sz="1600" dirty="0"/>
              <a:t>How does the VR-ROI approach affect estimates of VR service effects?</a:t>
            </a:r>
          </a:p>
          <a:p>
            <a:pPr lvl="1">
              <a:lnSpc>
                <a:spcPct val="120000"/>
              </a:lnSpc>
              <a:spcBef>
                <a:spcPts val="0"/>
              </a:spcBef>
            </a:pPr>
            <a:r>
              <a:rPr lang="en-US" sz="1600" b="0" dirty="0">
                <a:solidFill>
                  <a:schemeClr val="bg1"/>
                </a:solidFill>
              </a:rPr>
              <a:t>Charts on next screen show effects estimated by a simple model that compares service recipients vs. non-recipients  and those estimated by the VR-ROI model that includes all </a:t>
            </a:r>
            <a:r>
              <a:rPr lang="en-US" sz="1600" b="0" dirty="0">
                <a:solidFill>
                  <a:schemeClr val="bg1"/>
                </a:solidFill>
                <a:latin typeface="Calibri" panose="020F0502020204030204" pitchFamily="34" charset="0"/>
              </a:rPr>
              <a:t>7</a:t>
            </a:r>
            <a:r>
              <a:rPr lang="en-US" sz="1600" b="0" dirty="0">
                <a:solidFill>
                  <a:schemeClr val="bg1"/>
                </a:solidFill>
              </a:rPr>
              <a:t> features</a:t>
            </a:r>
          </a:p>
        </p:txBody>
      </p:sp>
      <p:sp>
        <p:nvSpPr>
          <p:cNvPr id="8" name="Slide Number Placeholder 7"/>
          <p:cNvSpPr>
            <a:spLocks noGrp="1"/>
          </p:cNvSpPr>
          <p:nvPr>
            <p:ph type="sldNum" sz="quarter" idx="12"/>
          </p:nvPr>
        </p:nvSpPr>
        <p:spPr/>
        <p:txBody>
          <a:bodyPr/>
          <a:lstStyle/>
          <a:p>
            <a:fld id="{9E519841-B96A-4DD9-B158-9961937F6A4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449306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Service Effects for People with </a:t>
            </a:r>
            <a:r>
              <a:rPr lang="en-US" sz="2700" dirty="0">
                <a:solidFill>
                  <a:srgbClr val="1F8C48"/>
                </a:solidFill>
              </a:rPr>
              <a:t>Mental Illness</a:t>
            </a:r>
            <a:br>
              <a:rPr lang="en-US" sz="2700" dirty="0">
                <a:solidFill>
                  <a:srgbClr val="FF0000"/>
                </a:solidFill>
              </a:rPr>
            </a:br>
            <a:r>
              <a:rPr lang="en-US" sz="2700" dirty="0"/>
              <a:t>(DARS SFY </a:t>
            </a:r>
            <a:r>
              <a:rPr lang="en-US" sz="2700" dirty="0">
                <a:latin typeface="Calibri" panose="020F0502020204030204" pitchFamily="34" charset="0"/>
              </a:rPr>
              <a:t>2000 Applicants</a:t>
            </a:r>
            <a:r>
              <a:rPr lang="en-US" sz="2700" dirty="0"/>
              <a:t>):</a:t>
            </a:r>
            <a:br>
              <a:rPr lang="en-US" sz="2700" dirty="0"/>
            </a:br>
            <a:r>
              <a:rPr lang="en-US" sz="2700" dirty="0"/>
              <a:t>Simple Comparisons  vs.  VR-ROI Model</a:t>
            </a:r>
            <a:endParaRPr lang="en-US" dirty="0">
              <a:solidFill>
                <a:srgbClr val="020592"/>
              </a:solidFill>
              <a:effectLst/>
            </a:endParaRPr>
          </a:p>
        </p:txBody>
      </p:sp>
      <p:sp>
        <p:nvSpPr>
          <p:cNvPr id="8" name="Slide Number Placeholder 7"/>
          <p:cNvSpPr>
            <a:spLocks noGrp="1"/>
          </p:cNvSpPr>
          <p:nvPr>
            <p:ph type="sldNum" sz="quarter" idx="12"/>
          </p:nvPr>
        </p:nvSpPr>
        <p:spPr/>
        <p:txBody>
          <a:bodyPr/>
          <a:lstStyle/>
          <a:p>
            <a:fld id="{9E519841-B96A-4DD9-B158-9961937F6A4E}" type="slidenum">
              <a:rPr lang="en-US" smtClean="0">
                <a:solidFill>
                  <a:prstClr val="black"/>
                </a:solidFill>
              </a:rPr>
              <a:pPr/>
              <a:t>22</a:t>
            </a:fld>
            <a:endParaRPr lang="en-US" dirty="0">
              <a:solidFill>
                <a:prstClr val="black"/>
              </a:solidFill>
            </a:endParaRPr>
          </a:p>
        </p:txBody>
      </p:sp>
      <p:graphicFrame>
        <p:nvGraphicFramePr>
          <p:cNvPr id="5" name="Chart 4"/>
          <p:cNvGraphicFramePr>
            <a:graphicFrameLocks/>
          </p:cNvGraphicFramePr>
          <p:nvPr>
            <p:extLst>
              <p:ext uri="{D42A27DB-BD31-4B8C-83A1-F6EECF244321}">
                <p14:modId xmlns:p14="http://schemas.microsoft.com/office/powerpoint/2010/main" val="1991970334"/>
              </p:ext>
            </p:extLst>
          </p:nvPr>
        </p:nvGraphicFramePr>
        <p:xfrm>
          <a:off x="4724401" y="1828800"/>
          <a:ext cx="3962400" cy="2819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1169459525"/>
              </p:ext>
            </p:extLst>
          </p:nvPr>
        </p:nvGraphicFramePr>
        <p:xfrm>
          <a:off x="381001" y="1828800"/>
          <a:ext cx="3962400" cy="2819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81001" y="4724400"/>
            <a:ext cx="8382000" cy="1494063"/>
          </a:xfrm>
          <a:prstGeom prst="rect">
            <a:avLst/>
          </a:prstGeom>
          <a:noFill/>
        </p:spPr>
        <p:txBody>
          <a:bodyPr wrap="square" rtlCol="0">
            <a:spAutoFit/>
          </a:bodyPr>
          <a:lstStyle/>
          <a:p>
            <a:pPr marL="227013" lvl="0" indent="-227013">
              <a:lnSpc>
                <a:spcPct val="110000"/>
              </a:lnSpc>
              <a:spcBef>
                <a:spcPts val="2000"/>
              </a:spcBef>
              <a:buClr>
                <a:srgbClr val="020592"/>
              </a:buClr>
              <a:buSzPct val="90000"/>
              <a:buFont typeface="Wingdings" pitchFamily="2" charset="2"/>
              <a:buChar char=""/>
            </a:pPr>
            <a:r>
              <a:rPr lang="en-US" sz="1400" b="1" dirty="0">
                <a:solidFill>
                  <a:srgbClr val="020592"/>
                </a:solidFill>
                <a:latin typeface="Open Sans" pitchFamily="2" charset="0"/>
                <a:ea typeface="Open Sans" pitchFamily="2" charset="0"/>
                <a:cs typeface="Open Sans" pitchFamily="2" charset="0"/>
              </a:rPr>
              <a:t>In the </a:t>
            </a:r>
            <a:r>
              <a:rPr lang="en-US" sz="1400" b="1" dirty="0">
                <a:solidFill>
                  <a:srgbClr val="1F8C48"/>
                </a:solidFill>
                <a:latin typeface="Open Sans" pitchFamily="2" charset="0"/>
                <a:ea typeface="Open Sans" pitchFamily="2" charset="0"/>
                <a:cs typeface="Open Sans" pitchFamily="2" charset="0"/>
              </a:rPr>
              <a:t>simple model </a:t>
            </a:r>
            <a:r>
              <a:rPr lang="en-US" sz="1400" b="1" dirty="0">
                <a:solidFill>
                  <a:srgbClr val="020592"/>
                </a:solidFill>
                <a:latin typeface="Open Sans" pitchFamily="2" charset="0"/>
                <a:ea typeface="Open Sans" pitchFamily="2" charset="0"/>
                <a:cs typeface="Open Sans" pitchFamily="2" charset="0"/>
              </a:rPr>
              <a:t>services are estimated to raise employment but with lower earnings in those jobs. This indicates that the VR story is one of employment gains.</a:t>
            </a:r>
          </a:p>
          <a:p>
            <a:pPr marL="227013" lvl="0" indent="-227013">
              <a:lnSpc>
                <a:spcPct val="110000"/>
              </a:lnSpc>
              <a:spcBef>
                <a:spcPts val="600"/>
              </a:spcBef>
              <a:buClr>
                <a:srgbClr val="020592"/>
              </a:buClr>
              <a:buSzPct val="90000"/>
              <a:buFont typeface="Wingdings" pitchFamily="2" charset="2"/>
              <a:buChar char=""/>
            </a:pPr>
            <a:r>
              <a:rPr lang="en-US" sz="1400" b="1" dirty="0">
                <a:solidFill>
                  <a:srgbClr val="020592"/>
                </a:solidFill>
                <a:latin typeface="Open Sans" pitchFamily="2" charset="0"/>
                <a:ea typeface="Open Sans" pitchFamily="2" charset="0"/>
                <a:cs typeface="Open Sans" pitchFamily="2" charset="0"/>
              </a:rPr>
              <a:t>The </a:t>
            </a:r>
            <a:r>
              <a:rPr lang="en-US" sz="1400" b="1" dirty="0">
                <a:solidFill>
                  <a:srgbClr val="1F8C48"/>
                </a:solidFill>
                <a:latin typeface="Open Sans" pitchFamily="2" charset="0"/>
                <a:ea typeface="Open Sans" pitchFamily="2" charset="0"/>
                <a:cs typeface="Open Sans" pitchFamily="2" charset="0"/>
              </a:rPr>
              <a:t>VR-ROI model </a:t>
            </a:r>
            <a:r>
              <a:rPr lang="en-US" sz="1400" b="1" dirty="0">
                <a:solidFill>
                  <a:srgbClr val="020592"/>
                </a:solidFill>
                <a:latin typeface="Open Sans" pitchFamily="2" charset="0"/>
                <a:ea typeface="Open Sans" pitchFamily="2" charset="0"/>
                <a:cs typeface="Open Sans" pitchFamily="2" charset="0"/>
              </a:rPr>
              <a:t>presents a very different and more nuanced picture: </a:t>
            </a:r>
          </a:p>
          <a:p>
            <a:pPr lvl="1">
              <a:lnSpc>
                <a:spcPct val="110000"/>
              </a:lnSpc>
              <a:spcBef>
                <a:spcPts val="600"/>
              </a:spcBef>
              <a:buClr>
                <a:srgbClr val="020592"/>
              </a:buClr>
              <a:buSzPct val="90000"/>
            </a:pPr>
            <a:r>
              <a:rPr lang="en-US" sz="1400" dirty="0">
                <a:solidFill>
                  <a:schemeClr val="bg1"/>
                </a:solidFill>
                <a:latin typeface="Open Sans" pitchFamily="2" charset="0"/>
                <a:ea typeface="Open Sans" pitchFamily="2" charset="0"/>
                <a:cs typeface="Open Sans" pitchFamily="2" charset="0"/>
                <a:sym typeface="Wingdings" panose="05000000000000000000" pitchFamily="2" charset="2"/>
              </a:rPr>
              <a:t> </a:t>
            </a:r>
            <a:r>
              <a:rPr lang="en-US" sz="1400" dirty="0">
                <a:solidFill>
                  <a:schemeClr val="bg1"/>
                </a:solidFill>
                <a:latin typeface="Open Sans" pitchFamily="2" charset="0"/>
                <a:ea typeface="Open Sans" pitchFamily="2" charset="0"/>
                <a:cs typeface="Open Sans" pitchFamily="2" charset="0"/>
              </a:rPr>
              <a:t>The earnings effects are strongly positive for all services;</a:t>
            </a:r>
          </a:p>
          <a:p>
            <a:pPr lvl="1">
              <a:lnSpc>
                <a:spcPct val="110000"/>
              </a:lnSpc>
              <a:spcBef>
                <a:spcPts val="600"/>
              </a:spcBef>
              <a:buClr>
                <a:srgbClr val="020592"/>
              </a:buClr>
              <a:buSzPct val="90000"/>
            </a:pPr>
            <a:r>
              <a:rPr lang="en-US" sz="1400" dirty="0">
                <a:solidFill>
                  <a:schemeClr val="bg1"/>
                </a:solidFill>
                <a:latin typeface="Open Sans" pitchFamily="2" charset="0"/>
                <a:ea typeface="Open Sans" pitchFamily="2" charset="0"/>
                <a:cs typeface="Open Sans" pitchFamily="2" charset="0"/>
                <a:sym typeface="Wingdings" panose="05000000000000000000" pitchFamily="2" charset="2"/>
              </a:rPr>
              <a:t> </a:t>
            </a:r>
            <a:r>
              <a:rPr lang="en-US" sz="1400" dirty="0">
                <a:solidFill>
                  <a:schemeClr val="bg1"/>
                </a:solidFill>
                <a:latin typeface="Open Sans" pitchFamily="2" charset="0"/>
                <a:ea typeface="Open Sans" pitchFamily="2" charset="0"/>
                <a:cs typeface="Open Sans" pitchFamily="2" charset="0"/>
              </a:rPr>
              <a:t>The employment effects are positive for some services but negative for others. </a:t>
            </a:r>
          </a:p>
        </p:txBody>
      </p:sp>
    </p:spTree>
    <p:extLst>
      <p:ext uri="{BB962C8B-B14F-4D97-AF65-F5344CB8AC3E}">
        <p14:creationId xmlns:p14="http://schemas.microsoft.com/office/powerpoint/2010/main" val="3721781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3600" dirty="0"/>
              <a:t>VR – ROI Feature # </a:t>
            </a:r>
            <a:r>
              <a:rPr lang="en-US" sz="3600" dirty="0">
                <a:latin typeface="Calibri" panose="020F0502020204030204" pitchFamily="34" charset="0"/>
              </a:rPr>
              <a:t>7 </a:t>
            </a:r>
            <a:r>
              <a:rPr lang="en-US" sz="3000" dirty="0">
                <a:latin typeface="Calibri" panose="020F0502020204030204" pitchFamily="34" charset="0"/>
              </a:rPr>
              <a:t>(1 of 4)</a:t>
            </a:r>
            <a:r>
              <a:rPr lang="en-US" sz="3600" dirty="0"/>
              <a:t>:</a:t>
            </a:r>
            <a:br>
              <a:rPr lang="en-US" sz="3600" dirty="0"/>
            </a:br>
            <a:r>
              <a:rPr lang="en-US" sz="3600" dirty="0"/>
              <a:t>Estimates Made at Individual Level </a:t>
            </a:r>
            <a:endParaRPr lang="en-US" sz="3600" b="1" dirty="0">
              <a:latin typeface="Calibri" panose="020F0502020204030204" pitchFamily="34" charset="0"/>
            </a:endParaRPr>
          </a:p>
        </p:txBody>
      </p:sp>
      <p:sp>
        <p:nvSpPr>
          <p:cNvPr id="3" name="Content Placeholder 2"/>
          <p:cNvSpPr>
            <a:spLocks noGrp="1"/>
          </p:cNvSpPr>
          <p:nvPr>
            <p:ph idx="1"/>
          </p:nvPr>
        </p:nvSpPr>
        <p:spPr>
          <a:xfrm>
            <a:off x="381000" y="1814286"/>
            <a:ext cx="8382000" cy="4419600"/>
          </a:xfrm>
        </p:spPr>
        <p:txBody>
          <a:bodyPr>
            <a:normAutofit/>
          </a:bodyPr>
          <a:lstStyle/>
          <a:p>
            <a:pPr marL="342900" lvl="1" indent="-342900">
              <a:lnSpc>
                <a:spcPct val="120000"/>
              </a:lnSpc>
              <a:spcBef>
                <a:spcPts val="0"/>
              </a:spcBef>
              <a:buFont typeface="Times New Roman" panose="02020603050405020304" pitchFamily="18" charset="0"/>
              <a:buChar char="●"/>
            </a:pPr>
            <a:r>
              <a:rPr lang="en-US" sz="2000" dirty="0"/>
              <a:t>Review of material from Module </a:t>
            </a:r>
            <a:r>
              <a:rPr lang="en-US" sz="2000" dirty="0">
                <a:latin typeface="Calibri" panose="020F0502020204030204" pitchFamily="34" charset="0"/>
              </a:rPr>
              <a:t>2</a:t>
            </a:r>
            <a:endParaRPr lang="en-US" sz="2000" dirty="0"/>
          </a:p>
          <a:p>
            <a:pPr marL="692150" lvl="2" indent="-342900">
              <a:lnSpc>
                <a:spcPct val="120000"/>
              </a:lnSpc>
              <a:spcBef>
                <a:spcPts val="0"/>
              </a:spcBef>
              <a:buFont typeface="Wingdings" panose="05000000000000000000" pitchFamily="2" charset="2"/>
              <a:buChar char="Ø"/>
            </a:pPr>
            <a:r>
              <a:rPr lang="en-US" dirty="0">
                <a:solidFill>
                  <a:srgbClr val="1F8C48"/>
                </a:solidFill>
              </a:rPr>
              <a:t>The model estimates employment &amp; earnings impacts as well as service costs at the </a:t>
            </a:r>
            <a:r>
              <a:rPr lang="en-US" dirty="0"/>
              <a:t>individual</a:t>
            </a:r>
            <a:r>
              <a:rPr lang="en-US" dirty="0">
                <a:solidFill>
                  <a:srgbClr val="1F8C48"/>
                </a:solidFill>
              </a:rPr>
              <a:t> level</a:t>
            </a:r>
          </a:p>
          <a:p>
            <a:pPr marL="1028700" lvl="3" indent="-342900">
              <a:lnSpc>
                <a:spcPct val="120000"/>
              </a:lnSpc>
              <a:spcBef>
                <a:spcPts val="0"/>
              </a:spcBef>
              <a:buFont typeface="Wingdings" panose="05000000000000000000" pitchFamily="2" charset="2"/>
              <a:buChar char="ü"/>
            </a:pPr>
            <a:r>
              <a:rPr lang="en-US" sz="2000" b="0" dirty="0">
                <a:solidFill>
                  <a:schemeClr val="bg1"/>
                </a:solidFill>
              </a:rPr>
              <a:t>Provides the flexibility to obtain ROI estimates for different client groups  by “aggregating” them for the entire agency or by a disability</a:t>
            </a:r>
          </a:p>
          <a:p>
            <a:pPr marL="342900" lvl="1" indent="-342900">
              <a:lnSpc>
                <a:spcPct val="120000"/>
              </a:lnSpc>
              <a:buFont typeface="Times New Roman" panose="02020603050405020304" pitchFamily="18" charset="0"/>
              <a:buChar char="●"/>
            </a:pPr>
            <a:r>
              <a:rPr lang="en-US" sz="2000" dirty="0"/>
              <a:t>The next three slides use a cohort of SFY </a:t>
            </a:r>
            <a:r>
              <a:rPr lang="en-US" sz="2000" dirty="0">
                <a:latin typeface="Calibri" panose="020F0502020204030204" pitchFamily="34" charset="0"/>
              </a:rPr>
              <a:t>2000</a:t>
            </a:r>
            <a:r>
              <a:rPr lang="en-US" sz="2000" dirty="0"/>
              <a:t> applicants  to Virginia DARS and show ROI/ROR estimates for</a:t>
            </a:r>
          </a:p>
          <a:p>
            <a:pPr marL="742950" lvl="2" indent="-342900">
              <a:lnSpc>
                <a:spcPct val="120000"/>
              </a:lnSpc>
              <a:spcBef>
                <a:spcPts val="0"/>
              </a:spcBef>
              <a:buFont typeface="Wingdings" panose="05000000000000000000" pitchFamily="2" charset="2"/>
              <a:buChar char="Ø"/>
            </a:pPr>
            <a:r>
              <a:rPr lang="en-US" b="0" dirty="0">
                <a:solidFill>
                  <a:schemeClr val="bg1"/>
                </a:solidFill>
              </a:rPr>
              <a:t>PERT, a collaborative transition program in Virginia</a:t>
            </a:r>
          </a:p>
          <a:p>
            <a:pPr marL="742950" lvl="2" indent="-342900">
              <a:lnSpc>
                <a:spcPct val="120000"/>
              </a:lnSpc>
              <a:spcBef>
                <a:spcPts val="0"/>
              </a:spcBef>
              <a:buFont typeface="Wingdings" panose="05000000000000000000" pitchFamily="2" charset="2"/>
              <a:buChar char="Ø"/>
            </a:pPr>
            <a:r>
              <a:rPr lang="en-US" b="0" dirty="0">
                <a:solidFill>
                  <a:schemeClr val="bg1"/>
                </a:solidFill>
              </a:rPr>
              <a:t>Agency-wide ROI for Virginia DARS</a:t>
            </a:r>
          </a:p>
          <a:p>
            <a:pPr marL="742950" lvl="2" indent="-342900">
              <a:lnSpc>
                <a:spcPct val="120000"/>
              </a:lnSpc>
              <a:spcBef>
                <a:spcPts val="0"/>
              </a:spcBef>
              <a:buFont typeface="Wingdings" panose="05000000000000000000" pitchFamily="2" charset="2"/>
              <a:buChar char="Ø"/>
            </a:pPr>
            <a:r>
              <a:rPr lang="en-US" b="0" dirty="0">
                <a:solidFill>
                  <a:schemeClr val="bg1"/>
                </a:solidFill>
              </a:rPr>
              <a:t>Three disability types among Virginia DARS  applicants</a:t>
            </a:r>
          </a:p>
          <a:p>
            <a:pPr marL="742950" lvl="2" indent="-342900">
              <a:lnSpc>
                <a:spcPct val="120000"/>
              </a:lnSpc>
              <a:buFont typeface="Wingdings" panose="05000000000000000000" pitchFamily="2" charset="2"/>
              <a:buChar char="Ø"/>
            </a:pPr>
            <a:endParaRPr lang="en-US" dirty="0"/>
          </a:p>
        </p:txBody>
      </p:sp>
      <p:sp>
        <p:nvSpPr>
          <p:cNvPr id="5" name="Slide Number Placeholder 4"/>
          <p:cNvSpPr>
            <a:spLocks noGrp="1"/>
          </p:cNvSpPr>
          <p:nvPr>
            <p:ph type="sldNum" sz="quarter" idx="12"/>
          </p:nvPr>
        </p:nvSpPr>
        <p:spPr/>
        <p:txBody>
          <a:bodyPr/>
          <a:lstStyle/>
          <a:p>
            <a:fld id="{D16A726E-2B96-4BA6-A450-B9EC1DA92DA1}" type="slidenum">
              <a:rPr lang="en-US" smtClean="0"/>
              <a:pPr/>
              <a:t>23</a:t>
            </a:fld>
            <a:endParaRPr lang="en-US" dirty="0"/>
          </a:p>
        </p:txBody>
      </p:sp>
    </p:spTree>
    <p:extLst>
      <p:ext uri="{BB962C8B-B14F-4D97-AF65-F5344CB8AC3E}">
        <p14:creationId xmlns:p14="http://schemas.microsoft.com/office/powerpoint/2010/main" val="30148815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noAutofit/>
          </a:bodyPr>
          <a:lstStyle/>
          <a:p>
            <a:r>
              <a:rPr lang="en-US" sz="3200" dirty="0"/>
              <a:t>VR – ROI Feature # </a:t>
            </a:r>
            <a:r>
              <a:rPr lang="en-US" sz="3200" dirty="0">
                <a:latin typeface="Calibri" panose="020F0502020204030204" pitchFamily="34" charset="0"/>
              </a:rPr>
              <a:t>7</a:t>
            </a:r>
            <a:r>
              <a:rPr lang="en-US" sz="2800" dirty="0">
                <a:latin typeface="Calibri" panose="020F0502020204030204" pitchFamily="34" charset="0"/>
              </a:rPr>
              <a:t> </a:t>
            </a:r>
            <a:r>
              <a:rPr lang="en-US" sz="2400" dirty="0">
                <a:latin typeface="Calibri" panose="020F0502020204030204" pitchFamily="34" charset="0"/>
              </a:rPr>
              <a:t>(2 of 4)</a:t>
            </a:r>
            <a:r>
              <a:rPr lang="en-US" sz="3200" dirty="0"/>
              <a:t>:</a:t>
            </a:r>
            <a:br>
              <a:rPr lang="en-US" sz="3200" dirty="0"/>
            </a:br>
            <a:r>
              <a:rPr lang="en-US" sz="3200" dirty="0"/>
              <a:t>ROI of a Collaborative Transition Program</a:t>
            </a:r>
            <a:endParaRPr lang="en-US" sz="4000" dirty="0">
              <a:solidFill>
                <a:srgbClr val="020592"/>
              </a:solidFill>
              <a:effectLst/>
            </a:endParaRPr>
          </a:p>
        </p:txBody>
      </p:sp>
      <p:sp>
        <p:nvSpPr>
          <p:cNvPr id="3" name="Content Placeholder 2"/>
          <p:cNvSpPr>
            <a:spLocks noGrp="1"/>
          </p:cNvSpPr>
          <p:nvPr>
            <p:ph idx="1"/>
          </p:nvPr>
        </p:nvSpPr>
        <p:spPr>
          <a:xfrm>
            <a:off x="228600" y="1752600"/>
            <a:ext cx="8686800" cy="2209800"/>
          </a:xfrm>
        </p:spPr>
        <p:txBody>
          <a:bodyPr>
            <a:normAutofit fontScale="85000" lnSpcReduction="10000"/>
          </a:bodyPr>
          <a:lstStyle/>
          <a:p>
            <a:pPr>
              <a:lnSpc>
                <a:spcPct val="130000"/>
              </a:lnSpc>
              <a:spcBef>
                <a:spcPts val="0"/>
              </a:spcBef>
              <a:buClr>
                <a:srgbClr val="020592"/>
              </a:buClr>
            </a:pPr>
            <a:r>
              <a:rPr lang="en-US" sz="1900" dirty="0">
                <a:effectLst/>
              </a:rPr>
              <a:t>PERT (Post-secondary Education/Rehabilitation Transition) Program</a:t>
            </a:r>
          </a:p>
          <a:p>
            <a:pPr lvl="1">
              <a:lnSpc>
                <a:spcPct val="130000"/>
              </a:lnSpc>
              <a:spcBef>
                <a:spcPts val="0"/>
              </a:spcBef>
              <a:buClr>
                <a:srgbClr val="020592"/>
              </a:buClr>
              <a:buFont typeface="Wingdings" panose="05000000000000000000" pitchFamily="2" charset="2"/>
              <a:buChar char="Ø"/>
            </a:pPr>
            <a:r>
              <a:rPr lang="en-US" sz="1900" b="0" dirty="0">
                <a:solidFill>
                  <a:schemeClr val="bg1"/>
                </a:solidFill>
                <a:effectLst/>
              </a:rPr>
              <a:t>Comprehensive career and independent living skills assessments at WWRC for high school students with disabilities who are selected by local school divisions</a:t>
            </a:r>
          </a:p>
          <a:p>
            <a:pPr lvl="1">
              <a:lnSpc>
                <a:spcPct val="130000"/>
              </a:lnSpc>
              <a:spcBef>
                <a:spcPts val="0"/>
              </a:spcBef>
              <a:buClr>
                <a:srgbClr val="020592"/>
              </a:buClr>
              <a:buFont typeface="Wingdings" panose="05000000000000000000" pitchFamily="2" charset="2"/>
              <a:buChar char="Ø"/>
            </a:pPr>
            <a:r>
              <a:rPr lang="en-US" sz="1900" b="0" dirty="0">
                <a:solidFill>
                  <a:schemeClr val="bg1"/>
                </a:solidFill>
                <a:effectLst/>
              </a:rPr>
              <a:t>Community-based team implementation of assessment findings</a:t>
            </a:r>
          </a:p>
          <a:p>
            <a:pPr lvl="1">
              <a:lnSpc>
                <a:spcPct val="130000"/>
              </a:lnSpc>
              <a:spcBef>
                <a:spcPts val="0"/>
              </a:spcBef>
              <a:buClr>
                <a:srgbClr val="020592"/>
              </a:buClr>
              <a:buFont typeface="Wingdings" panose="05000000000000000000" pitchFamily="2" charset="2"/>
              <a:buChar char="Ø"/>
            </a:pPr>
            <a:r>
              <a:rPr lang="en-US" sz="1900" b="0" dirty="0">
                <a:solidFill>
                  <a:schemeClr val="bg1"/>
                </a:solidFill>
                <a:effectLst/>
              </a:rPr>
              <a:t>Participants may receive additional VR services following PERT participation</a:t>
            </a:r>
          </a:p>
          <a:p>
            <a:pPr lvl="0">
              <a:lnSpc>
                <a:spcPct val="130000"/>
              </a:lnSpc>
              <a:spcBef>
                <a:spcPts val="300"/>
              </a:spcBef>
            </a:pPr>
            <a:r>
              <a:rPr lang="en-US" sz="1900" dirty="0"/>
              <a:t>WWRC used results from the VR-ROI model to develop the following graphic for discussion with families considering the PERT program.</a:t>
            </a:r>
          </a:p>
          <a:p>
            <a:pPr marL="3175" lvl="1" indent="0">
              <a:lnSpc>
                <a:spcPct val="130000"/>
              </a:lnSpc>
              <a:buNone/>
            </a:pPr>
            <a:endParaRPr lang="en-US" sz="1800" dirty="0">
              <a:solidFill>
                <a:srgbClr val="1F8C48"/>
              </a:solidFill>
            </a:endParaRPr>
          </a:p>
        </p:txBody>
      </p:sp>
      <p:graphicFrame>
        <p:nvGraphicFramePr>
          <p:cNvPr id="5" name="Content Placeholder 7"/>
          <p:cNvGraphicFramePr>
            <a:graphicFrameLocks noChangeAspect="1"/>
          </p:cNvGraphicFramePr>
          <p:nvPr>
            <p:extLst>
              <p:ext uri="{D42A27DB-BD31-4B8C-83A1-F6EECF244321}">
                <p14:modId xmlns:p14="http://schemas.microsoft.com/office/powerpoint/2010/main" val="2588941311"/>
              </p:ext>
            </p:extLst>
          </p:nvPr>
        </p:nvGraphicFramePr>
        <p:xfrm>
          <a:off x="2075905" y="3810000"/>
          <a:ext cx="6150736" cy="292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48070" y="4114800"/>
            <a:ext cx="3886200" cy="830997"/>
          </a:xfrm>
          <a:prstGeom prst="rect">
            <a:avLst/>
          </a:prstGeom>
          <a:noFill/>
        </p:spPr>
        <p:txBody>
          <a:bodyPr wrap="square" rtlCol="0">
            <a:spAutoFit/>
          </a:bodyPr>
          <a:lstStyle/>
          <a:p>
            <a:r>
              <a:rPr lang="en-US" sz="2400" b="1" dirty="0">
                <a:solidFill>
                  <a:srgbClr val="020592"/>
                </a:solidFill>
              </a:rPr>
              <a:t>PERT Impact on Finding a Job and Income</a:t>
            </a:r>
          </a:p>
        </p:txBody>
      </p:sp>
      <p:sp>
        <p:nvSpPr>
          <p:cNvPr id="10" name="Slide Number Placeholder 9"/>
          <p:cNvSpPr>
            <a:spLocks noGrp="1"/>
          </p:cNvSpPr>
          <p:nvPr>
            <p:ph type="sldNum" sz="quarter" idx="12"/>
          </p:nvPr>
        </p:nvSpPr>
        <p:spPr/>
        <p:txBody>
          <a:bodyPr/>
          <a:lstStyle/>
          <a:p>
            <a:fld id="{9E519841-B96A-4DD9-B158-9961937F6A4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870865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143000"/>
          </a:xfrm>
        </p:spPr>
        <p:txBody>
          <a:bodyPr>
            <a:noAutofit/>
          </a:bodyPr>
          <a:lstStyle/>
          <a:p>
            <a:r>
              <a:rPr lang="en-US" sz="3200" dirty="0"/>
              <a:t>VR – ROI Feature # </a:t>
            </a:r>
            <a:r>
              <a:rPr lang="en-US" sz="3200" dirty="0">
                <a:latin typeface="Calibri" panose="020F0502020204030204" pitchFamily="34" charset="0"/>
              </a:rPr>
              <a:t>7</a:t>
            </a:r>
            <a:r>
              <a:rPr lang="en-US" sz="2800" dirty="0">
                <a:latin typeface="Calibri" panose="020F0502020204030204" pitchFamily="34" charset="0"/>
              </a:rPr>
              <a:t> </a:t>
            </a:r>
            <a:r>
              <a:rPr lang="en-US" sz="2400" dirty="0">
                <a:latin typeface="Calibri" panose="020F0502020204030204" pitchFamily="34" charset="0"/>
              </a:rPr>
              <a:t>(3 of 4)</a:t>
            </a:r>
            <a:r>
              <a:rPr lang="en-US" sz="3200" dirty="0"/>
              <a:t>:</a:t>
            </a:r>
            <a:br>
              <a:rPr lang="en-US" sz="3200" dirty="0">
                <a:solidFill>
                  <a:srgbClr val="020592"/>
                </a:solidFill>
                <a:effectLst/>
              </a:rPr>
            </a:br>
            <a:r>
              <a:rPr lang="en-US" sz="3200" dirty="0"/>
              <a:t>Virginia DARS VR ROI “Elevator Speech”</a:t>
            </a:r>
            <a:endParaRPr lang="en-US" sz="4000" dirty="0">
              <a:solidFill>
                <a:srgbClr val="020592"/>
              </a:solidFill>
              <a:effectLst/>
            </a:endParaRPr>
          </a:p>
        </p:txBody>
      </p:sp>
      <p:sp>
        <p:nvSpPr>
          <p:cNvPr id="3" name="Content Placeholder 2"/>
          <p:cNvSpPr>
            <a:spLocks noGrp="1"/>
          </p:cNvSpPr>
          <p:nvPr>
            <p:ph idx="1"/>
          </p:nvPr>
        </p:nvSpPr>
        <p:spPr>
          <a:xfrm>
            <a:off x="457200" y="1905000"/>
            <a:ext cx="8458200" cy="2308764"/>
          </a:xfrm>
        </p:spPr>
        <p:txBody>
          <a:bodyPr>
            <a:noAutofit/>
          </a:bodyPr>
          <a:lstStyle/>
          <a:p>
            <a:pPr>
              <a:lnSpc>
                <a:spcPct val="130000"/>
              </a:lnSpc>
            </a:pPr>
            <a:r>
              <a:rPr lang="en-US" sz="1800" dirty="0"/>
              <a:t>Individual estimates can be aggregated  across disability and service types to calculate an agency-wide ROI.</a:t>
            </a:r>
          </a:p>
          <a:p>
            <a:pPr lvl="1">
              <a:lnSpc>
                <a:spcPct val="130000"/>
              </a:lnSpc>
            </a:pPr>
            <a:r>
              <a:rPr lang="en-US" sz="1800" dirty="0">
                <a:solidFill>
                  <a:srgbClr val="1F8C48"/>
                </a:solidFill>
              </a:rPr>
              <a:t>The following statement uses the “bang per buck” (benefit-to-cost) approach  as discussed in the general ROI introduction above.</a:t>
            </a:r>
          </a:p>
          <a:p>
            <a:pPr lvl="1">
              <a:lnSpc>
                <a:spcPct val="130000"/>
              </a:lnSpc>
            </a:pPr>
            <a:r>
              <a:rPr lang="en-US" sz="1800" dirty="0">
                <a:solidFill>
                  <a:srgbClr val="1F8C48"/>
                </a:solidFill>
              </a:rPr>
              <a:t>The statement was written with state policy makers and other stakeholders in mind. </a:t>
            </a:r>
          </a:p>
        </p:txBody>
      </p:sp>
      <p:sp>
        <p:nvSpPr>
          <p:cNvPr id="8" name="Slide Number Placeholder 7"/>
          <p:cNvSpPr>
            <a:spLocks noGrp="1"/>
          </p:cNvSpPr>
          <p:nvPr>
            <p:ph type="sldNum" sz="quarter" idx="12"/>
          </p:nvPr>
        </p:nvSpPr>
        <p:spPr/>
        <p:txBody>
          <a:bodyPr/>
          <a:lstStyle/>
          <a:p>
            <a:fld id="{9E519841-B96A-4DD9-B158-9961937F6A4E}" type="slidenum">
              <a:rPr lang="en-US" smtClean="0">
                <a:solidFill>
                  <a:prstClr val="black"/>
                </a:solidFill>
              </a:rPr>
              <a:pPr/>
              <a:t>25</a:t>
            </a:fld>
            <a:endParaRPr lang="en-US" dirty="0">
              <a:solidFill>
                <a:prstClr val="black"/>
              </a:solidFill>
            </a:endParaRPr>
          </a:p>
        </p:txBody>
      </p:sp>
      <p:sp>
        <p:nvSpPr>
          <p:cNvPr id="4" name="TextBox 3"/>
          <p:cNvSpPr txBox="1"/>
          <p:nvPr/>
        </p:nvSpPr>
        <p:spPr>
          <a:xfrm>
            <a:off x="838200" y="4340185"/>
            <a:ext cx="7467600" cy="1908215"/>
          </a:xfrm>
          <a:prstGeom prst="rect">
            <a:avLst/>
          </a:prstGeom>
          <a:noFill/>
        </p:spPr>
        <p:txBody>
          <a:bodyPr wrap="square" rtlCol="0">
            <a:spAutoFit/>
          </a:bodyPr>
          <a:lstStyle/>
          <a:p>
            <a:pPr algn="just"/>
            <a:r>
              <a:rPr lang="en-US" sz="2000" i="1" dirty="0">
                <a:solidFill>
                  <a:schemeClr val="bg1"/>
                </a:solidFill>
              </a:rPr>
              <a:t>“For those VR applicants in </a:t>
            </a:r>
            <a:r>
              <a:rPr lang="en-US" sz="2000" i="1" dirty="0">
                <a:solidFill>
                  <a:schemeClr val="bg1"/>
                </a:solidFill>
                <a:latin typeface="Calibri" panose="020F0502020204030204" pitchFamily="34" charset="0"/>
              </a:rPr>
              <a:t>2000</a:t>
            </a:r>
            <a:r>
              <a:rPr lang="en-US" sz="2000" i="1" dirty="0">
                <a:solidFill>
                  <a:schemeClr val="bg1"/>
                </a:solidFill>
              </a:rPr>
              <a:t> who received VR services, </a:t>
            </a:r>
            <a:r>
              <a:rPr lang="en-US" sz="2000" i="1" dirty="0">
                <a:solidFill>
                  <a:schemeClr val="bg1"/>
                </a:solidFill>
                <a:latin typeface="Calibri" panose="020F0502020204030204" pitchFamily="34" charset="0"/>
              </a:rPr>
              <a:t>80</a:t>
            </a:r>
            <a:r>
              <a:rPr lang="en-US" sz="2000" i="1" dirty="0">
                <a:solidFill>
                  <a:schemeClr val="bg1"/>
                </a:solidFill>
              </a:rPr>
              <a:t>% enjoyed earnings gains that exceeded the cost of their VR.  For every $</a:t>
            </a:r>
            <a:r>
              <a:rPr lang="en-US" sz="2000" i="1" dirty="0">
                <a:solidFill>
                  <a:schemeClr val="bg1"/>
                </a:solidFill>
                <a:latin typeface="Calibri" panose="020F0502020204030204" pitchFamily="34" charset="0"/>
              </a:rPr>
              <a:t>1,000</a:t>
            </a:r>
            <a:r>
              <a:rPr lang="en-US" sz="2000" i="1" dirty="0">
                <a:solidFill>
                  <a:schemeClr val="bg1"/>
                </a:solidFill>
              </a:rPr>
              <a:t> spent by DARS, the average (median) consumer earned $</a:t>
            </a:r>
            <a:r>
              <a:rPr lang="en-US" sz="2000" i="1" dirty="0">
                <a:solidFill>
                  <a:schemeClr val="bg1"/>
                </a:solidFill>
                <a:latin typeface="Calibri" panose="020F0502020204030204" pitchFamily="34" charset="0"/>
              </a:rPr>
              <a:t>7,100</a:t>
            </a:r>
            <a:r>
              <a:rPr lang="en-US" sz="2000" i="1" dirty="0">
                <a:solidFill>
                  <a:schemeClr val="bg1"/>
                </a:solidFill>
              </a:rPr>
              <a:t> more over </a:t>
            </a:r>
            <a:r>
              <a:rPr lang="en-US" sz="2000" i="1" dirty="0">
                <a:solidFill>
                  <a:schemeClr val="bg1"/>
                </a:solidFill>
                <a:latin typeface="Calibri" panose="020F0502020204030204" pitchFamily="34" charset="0"/>
              </a:rPr>
              <a:t>10</a:t>
            </a:r>
            <a:r>
              <a:rPr lang="en-US" sz="2000" i="1" dirty="0">
                <a:solidFill>
                  <a:schemeClr val="bg1"/>
                </a:solidFill>
              </a:rPr>
              <a:t> years than they would have earned without VR services... And the top </a:t>
            </a:r>
            <a:r>
              <a:rPr lang="en-US" sz="2000" i="1" dirty="0">
                <a:solidFill>
                  <a:schemeClr val="bg1"/>
                </a:solidFill>
                <a:latin typeface="Calibri" panose="020F0502020204030204" pitchFamily="34" charset="0"/>
              </a:rPr>
              <a:t>10</a:t>
            </a:r>
            <a:r>
              <a:rPr lang="en-US" sz="2000" i="1" dirty="0">
                <a:solidFill>
                  <a:schemeClr val="bg1"/>
                </a:solidFill>
              </a:rPr>
              <a:t>% earned $</a:t>
            </a:r>
            <a:r>
              <a:rPr lang="en-US" sz="2000" i="1" dirty="0">
                <a:solidFill>
                  <a:schemeClr val="bg1"/>
                </a:solidFill>
                <a:latin typeface="Calibri" panose="020F0502020204030204" pitchFamily="34" charset="0"/>
              </a:rPr>
              <a:t>45,100</a:t>
            </a:r>
            <a:r>
              <a:rPr lang="en-US" sz="2000" i="1" dirty="0">
                <a:solidFill>
                  <a:schemeClr val="bg1"/>
                </a:solidFill>
              </a:rPr>
              <a:t> (or more) over the same period.”</a:t>
            </a:r>
          </a:p>
          <a:p>
            <a:endParaRPr lang="en-US" dirty="0"/>
          </a:p>
        </p:txBody>
      </p:sp>
    </p:spTree>
    <p:extLst>
      <p:ext uri="{BB962C8B-B14F-4D97-AF65-F5344CB8AC3E}">
        <p14:creationId xmlns:p14="http://schemas.microsoft.com/office/powerpoint/2010/main" val="3055829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200" dirty="0"/>
              <a:t>VR – ROI Feature # </a:t>
            </a:r>
            <a:r>
              <a:rPr lang="en-US" sz="3200" dirty="0">
                <a:latin typeface="Calibri" panose="020F0502020204030204" pitchFamily="34" charset="0"/>
              </a:rPr>
              <a:t>7 </a:t>
            </a:r>
            <a:r>
              <a:rPr lang="en-US" sz="2400" dirty="0">
                <a:latin typeface="Calibri" panose="020F0502020204030204" pitchFamily="34" charset="0"/>
              </a:rPr>
              <a:t>(4 of 4)</a:t>
            </a:r>
            <a:r>
              <a:rPr lang="en-US" sz="3200" dirty="0"/>
              <a:t>:</a:t>
            </a:r>
            <a:br>
              <a:rPr lang="en-US" sz="3200" dirty="0"/>
            </a:br>
            <a:r>
              <a:rPr lang="en-US" sz="3200" dirty="0"/>
              <a:t>Annualized ROR (IRR) by Disability Group</a:t>
            </a:r>
            <a:endParaRPr lang="en-US" sz="3200" dirty="0">
              <a:solidFill>
                <a:srgbClr val="020592"/>
              </a:solidFill>
              <a:effectLst/>
            </a:endParaRPr>
          </a:p>
        </p:txBody>
      </p:sp>
      <p:sp>
        <p:nvSpPr>
          <p:cNvPr id="4" name="Slide Number Placeholder 3"/>
          <p:cNvSpPr>
            <a:spLocks noGrp="1"/>
          </p:cNvSpPr>
          <p:nvPr>
            <p:ph type="sldNum" sz="quarter" idx="12"/>
          </p:nvPr>
        </p:nvSpPr>
        <p:spPr/>
        <p:txBody>
          <a:bodyPr/>
          <a:lstStyle/>
          <a:p>
            <a:fld id="{9E519841-B96A-4DD9-B158-9961937F6A4E}" type="slidenum">
              <a:rPr lang="en-US" smtClean="0"/>
              <a:pPr/>
              <a:t>26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628414729"/>
              </p:ext>
            </p:extLst>
          </p:nvPr>
        </p:nvGraphicFramePr>
        <p:xfrm>
          <a:off x="457200" y="2514600"/>
          <a:ext cx="8077200" cy="2590801"/>
        </p:xfrm>
        <a:graphic>
          <a:graphicData uri="http://schemas.openxmlformats.org/drawingml/2006/table">
            <a:tbl>
              <a:tblPr firstRow="1" bandRow="1">
                <a:tableStyleId>{5C22544A-7EE6-4342-B048-85BDC9FD1C3A}</a:tableStyleId>
              </a:tblPr>
              <a:tblGrid>
                <a:gridCol w="3181928">
                  <a:extLst>
                    <a:ext uri="{9D8B030D-6E8A-4147-A177-3AD203B41FA5}">
                      <a16:colId xmlns:a16="http://schemas.microsoft.com/office/drawing/2014/main" val="20000"/>
                    </a:ext>
                  </a:extLst>
                </a:gridCol>
                <a:gridCol w="1223818">
                  <a:extLst>
                    <a:ext uri="{9D8B030D-6E8A-4147-A177-3AD203B41FA5}">
                      <a16:colId xmlns:a16="http://schemas.microsoft.com/office/drawing/2014/main" val="20001"/>
                    </a:ext>
                  </a:extLst>
                </a:gridCol>
                <a:gridCol w="1223818">
                  <a:extLst>
                    <a:ext uri="{9D8B030D-6E8A-4147-A177-3AD203B41FA5}">
                      <a16:colId xmlns:a16="http://schemas.microsoft.com/office/drawing/2014/main" val="20002"/>
                    </a:ext>
                  </a:extLst>
                </a:gridCol>
                <a:gridCol w="1223818">
                  <a:extLst>
                    <a:ext uri="{9D8B030D-6E8A-4147-A177-3AD203B41FA5}">
                      <a16:colId xmlns:a16="http://schemas.microsoft.com/office/drawing/2014/main" val="20003"/>
                    </a:ext>
                  </a:extLst>
                </a:gridCol>
                <a:gridCol w="1223818">
                  <a:extLst>
                    <a:ext uri="{9D8B030D-6E8A-4147-A177-3AD203B41FA5}">
                      <a16:colId xmlns:a16="http://schemas.microsoft.com/office/drawing/2014/main" val="20004"/>
                    </a:ext>
                  </a:extLst>
                </a:gridCol>
              </a:tblGrid>
              <a:tr h="925834">
                <a:tc>
                  <a:txBody>
                    <a:bodyPr/>
                    <a:lstStyle/>
                    <a:p>
                      <a:pPr algn="ctr"/>
                      <a:endParaRPr lang="en-US" sz="1600" b="1" dirty="0">
                        <a:solidFill>
                          <a:schemeClr val="tx1"/>
                        </a:solidFill>
                        <a:latin typeface="Calibri" panose="020F0502020204030204" pitchFamily="34" charset="0"/>
                      </a:endParaRPr>
                    </a:p>
                  </a:txBody>
                  <a:tcPr anchor="ctr">
                    <a:solidFill>
                      <a:srgbClr val="4F81BD"/>
                    </a:solidFill>
                  </a:tcPr>
                </a:tc>
                <a:tc>
                  <a:txBody>
                    <a:bodyPr/>
                    <a:lstStyle/>
                    <a:p>
                      <a:pPr algn="ctr"/>
                      <a:r>
                        <a:rPr lang="en-US" sz="1600" b="1" dirty="0">
                          <a:solidFill>
                            <a:schemeClr val="tx1"/>
                          </a:solidFill>
                          <a:latin typeface="Calibri" panose="020F0502020204030204" pitchFamily="34" charset="0"/>
                        </a:rPr>
                        <a:t>Mental Illness (MI)</a:t>
                      </a:r>
                    </a:p>
                  </a:txBody>
                  <a:tcPr anchor="ctr">
                    <a:solidFill>
                      <a:srgbClr val="4F81BD"/>
                    </a:solidFill>
                  </a:tcPr>
                </a:tc>
                <a:tc>
                  <a:txBody>
                    <a:bodyPr/>
                    <a:lstStyle/>
                    <a:p>
                      <a:pPr algn="ctr"/>
                      <a:r>
                        <a:rPr lang="en-US" sz="1600" b="1" dirty="0">
                          <a:solidFill>
                            <a:schemeClr val="tx1"/>
                          </a:solidFill>
                          <a:latin typeface="Calibri" panose="020F0502020204030204" pitchFamily="34" charset="0"/>
                        </a:rPr>
                        <a:t>MI (no</a:t>
                      </a:r>
                      <a:r>
                        <a:rPr lang="en-US" sz="1600" b="1" baseline="0" dirty="0">
                          <a:solidFill>
                            <a:schemeClr val="tx1"/>
                          </a:solidFill>
                          <a:latin typeface="Calibri" panose="020F0502020204030204" pitchFamily="34" charset="0"/>
                        </a:rPr>
                        <a:t>  D&amp;E*)</a:t>
                      </a:r>
                      <a:endParaRPr lang="en-US" sz="1600" b="1" dirty="0">
                        <a:solidFill>
                          <a:schemeClr val="tx1"/>
                        </a:solidFill>
                        <a:latin typeface="Calibri" panose="020F0502020204030204" pitchFamily="34" charset="0"/>
                      </a:endParaRPr>
                    </a:p>
                  </a:txBody>
                  <a:tcPr anchor="ctr">
                    <a:solidFill>
                      <a:srgbClr val="4F81BD"/>
                    </a:solidFill>
                  </a:tcPr>
                </a:tc>
                <a:tc>
                  <a:txBody>
                    <a:bodyPr/>
                    <a:lstStyle/>
                    <a:p>
                      <a:pPr algn="ctr"/>
                      <a:r>
                        <a:rPr lang="en-US" sz="1600" b="1" dirty="0">
                          <a:solidFill>
                            <a:schemeClr val="tx1"/>
                          </a:solidFill>
                          <a:latin typeface="Calibri" panose="020F0502020204030204" pitchFamily="34" charset="0"/>
                        </a:rPr>
                        <a:t>Cognitive Impairment</a:t>
                      </a:r>
                    </a:p>
                  </a:txBody>
                  <a:tcPr anchor="ctr">
                    <a:solidFill>
                      <a:srgbClr val="4F81BD"/>
                    </a:solidFill>
                  </a:tcPr>
                </a:tc>
                <a:tc>
                  <a:txBody>
                    <a:bodyPr/>
                    <a:lstStyle/>
                    <a:p>
                      <a:pPr algn="ctr"/>
                      <a:r>
                        <a:rPr lang="en-US" sz="1600" b="1" dirty="0">
                          <a:solidFill>
                            <a:schemeClr val="tx1"/>
                          </a:solidFill>
                          <a:latin typeface="Calibri" panose="020F0502020204030204" pitchFamily="34" charset="0"/>
                        </a:rPr>
                        <a:t>Physical Impairment</a:t>
                      </a:r>
                    </a:p>
                  </a:txBody>
                  <a:tcPr anchor="ctr">
                    <a:solidFill>
                      <a:srgbClr val="4F81BD"/>
                    </a:solidFill>
                  </a:tcPr>
                </a:tc>
                <a:extLst>
                  <a:ext uri="{0D108BD9-81ED-4DB2-BD59-A6C34878D82A}">
                    <a16:rowId xmlns:a16="http://schemas.microsoft.com/office/drawing/2014/main" val="10000"/>
                  </a:ext>
                </a:extLst>
              </a:tr>
              <a:tr h="554989">
                <a:tc>
                  <a:txBody>
                    <a:bodyPr/>
                    <a:lstStyle/>
                    <a:p>
                      <a:r>
                        <a:rPr lang="en-US" sz="1600" b="0" dirty="0">
                          <a:latin typeface="Calibri" panose="020F0502020204030204" pitchFamily="34" charset="0"/>
                        </a:rPr>
                        <a:t>%</a:t>
                      </a:r>
                      <a:r>
                        <a:rPr lang="en-US" sz="1600" b="0" baseline="0" dirty="0">
                          <a:latin typeface="Calibri" panose="020F0502020204030204" pitchFamily="34" charset="0"/>
                        </a:rPr>
                        <a:t> with Negative ROR</a:t>
                      </a:r>
                      <a:endParaRPr lang="en-US" sz="1600" b="0" dirty="0">
                        <a:latin typeface="Calibri" panose="020F0502020204030204" pitchFamily="34" charset="0"/>
                      </a:endParaRPr>
                    </a:p>
                  </a:txBody>
                  <a:tcPr anchor="ctr">
                    <a:solidFill>
                      <a:srgbClr val="D0CEE8"/>
                    </a:solidFill>
                  </a:tcPr>
                </a:tc>
                <a:tc>
                  <a:txBody>
                    <a:bodyPr/>
                    <a:lstStyle/>
                    <a:p>
                      <a:pPr algn="ctr"/>
                      <a:r>
                        <a:rPr lang="en-US" sz="1600" dirty="0">
                          <a:latin typeface="Calibri" panose="020F0502020204030204" pitchFamily="34" charset="0"/>
                        </a:rPr>
                        <a:t>45%</a:t>
                      </a:r>
                    </a:p>
                  </a:txBody>
                  <a:tcPr anchor="ctr">
                    <a:solidFill>
                      <a:srgbClr val="D0CEE8"/>
                    </a:solidFill>
                  </a:tcPr>
                </a:tc>
                <a:tc>
                  <a:txBody>
                    <a:bodyPr/>
                    <a:lstStyle/>
                    <a:p>
                      <a:pPr algn="ctr"/>
                      <a:r>
                        <a:rPr lang="en-US" sz="1600" dirty="0">
                          <a:latin typeface="Calibri" panose="020F0502020204030204" pitchFamily="34" charset="0"/>
                        </a:rPr>
                        <a:t>  7%</a:t>
                      </a:r>
                    </a:p>
                  </a:txBody>
                  <a:tcPr anchor="ctr">
                    <a:solidFill>
                      <a:srgbClr val="D0CEE8"/>
                    </a:solidFill>
                  </a:tcPr>
                </a:tc>
                <a:tc>
                  <a:txBody>
                    <a:bodyPr/>
                    <a:lstStyle/>
                    <a:p>
                      <a:pPr algn="ctr"/>
                      <a:r>
                        <a:rPr lang="en-US" sz="1600" dirty="0">
                          <a:latin typeface="Calibri" panose="020F0502020204030204" pitchFamily="34" charset="0"/>
                        </a:rPr>
                        <a:t>  21%</a:t>
                      </a:r>
                    </a:p>
                  </a:txBody>
                  <a:tcPr anchor="ctr">
                    <a:solidFill>
                      <a:srgbClr val="D0CEE8"/>
                    </a:solidFill>
                  </a:tcPr>
                </a:tc>
                <a:tc>
                  <a:txBody>
                    <a:bodyPr/>
                    <a:lstStyle/>
                    <a:p>
                      <a:pPr algn="ctr"/>
                      <a:r>
                        <a:rPr lang="en-US" sz="1600" dirty="0">
                          <a:latin typeface="Calibri" panose="020F0502020204030204" pitchFamily="34" charset="0"/>
                        </a:rPr>
                        <a:t>2%</a:t>
                      </a:r>
                    </a:p>
                  </a:txBody>
                  <a:tcPr anchor="ctr">
                    <a:solidFill>
                      <a:srgbClr val="D0CEE8"/>
                    </a:solidFill>
                  </a:tcPr>
                </a:tc>
                <a:extLst>
                  <a:ext uri="{0D108BD9-81ED-4DB2-BD59-A6C34878D82A}">
                    <a16:rowId xmlns:a16="http://schemas.microsoft.com/office/drawing/2014/main" val="10001"/>
                  </a:ext>
                </a:extLst>
              </a:tr>
              <a:tr h="554989">
                <a:tc>
                  <a:txBody>
                    <a:bodyPr/>
                    <a:lstStyle/>
                    <a:p>
                      <a:r>
                        <a:rPr lang="en-US" sz="1600" dirty="0">
                          <a:latin typeface="Calibri" panose="020F0502020204030204" pitchFamily="34" charset="0"/>
                        </a:rPr>
                        <a:t>ROR</a:t>
                      </a:r>
                      <a:r>
                        <a:rPr lang="en-US" sz="1600" baseline="0" dirty="0">
                          <a:latin typeface="Calibri" panose="020F0502020204030204" pitchFamily="34" charset="0"/>
                        </a:rPr>
                        <a:t> at </a:t>
                      </a:r>
                      <a:r>
                        <a:rPr lang="en-US" sz="1600" dirty="0">
                          <a:latin typeface="Calibri" panose="020F0502020204030204" pitchFamily="34" charset="0"/>
                        </a:rPr>
                        <a:t>Median</a:t>
                      </a:r>
                    </a:p>
                  </a:txBody>
                  <a:tcPr anchor="ctr">
                    <a:solidFill>
                      <a:srgbClr val="E9EDF4"/>
                    </a:solidFill>
                  </a:tcPr>
                </a:tc>
                <a:tc>
                  <a:txBody>
                    <a:bodyPr/>
                    <a:lstStyle/>
                    <a:p>
                      <a:pPr algn="ctr"/>
                      <a:r>
                        <a:rPr lang="en-US" sz="1600" dirty="0">
                          <a:latin typeface="Calibri" panose="020F0502020204030204" pitchFamily="34" charset="0"/>
                        </a:rPr>
                        <a:t>  3%</a:t>
                      </a:r>
                    </a:p>
                  </a:txBody>
                  <a:tcPr anchor="ctr">
                    <a:solidFill>
                      <a:srgbClr val="E9EDF4"/>
                    </a:solidFill>
                  </a:tcPr>
                </a:tc>
                <a:tc>
                  <a:txBody>
                    <a:bodyPr/>
                    <a:lstStyle/>
                    <a:p>
                      <a:pPr algn="ctr"/>
                      <a:r>
                        <a:rPr lang="en-US" sz="1600" dirty="0">
                          <a:latin typeface="Calibri" panose="020F0502020204030204" pitchFamily="34" charset="0"/>
                        </a:rPr>
                        <a:t>40%</a:t>
                      </a:r>
                    </a:p>
                  </a:txBody>
                  <a:tcPr anchor="ctr">
                    <a:solidFill>
                      <a:srgbClr val="E9EDF4"/>
                    </a:solidFill>
                  </a:tcPr>
                </a:tc>
                <a:tc>
                  <a:txBody>
                    <a:bodyPr/>
                    <a:lstStyle/>
                    <a:p>
                      <a:pPr algn="ctr"/>
                      <a:r>
                        <a:rPr lang="en-US" sz="1600" dirty="0">
                          <a:latin typeface="Calibri" panose="020F0502020204030204" pitchFamily="34" charset="0"/>
                        </a:rPr>
                        <a:t>  35%</a:t>
                      </a:r>
                    </a:p>
                  </a:txBody>
                  <a:tcPr anchor="ctr">
                    <a:solidFill>
                      <a:srgbClr val="E9EDF4"/>
                    </a:solidFill>
                  </a:tcPr>
                </a:tc>
                <a:tc>
                  <a:txBody>
                    <a:bodyPr/>
                    <a:lstStyle/>
                    <a:p>
                      <a:pPr algn="ctr"/>
                      <a:r>
                        <a:rPr lang="en-US" sz="1600" dirty="0">
                          <a:latin typeface="Calibri" panose="020F0502020204030204" pitchFamily="34" charset="0"/>
                        </a:rPr>
                        <a:t>141%</a:t>
                      </a:r>
                    </a:p>
                  </a:txBody>
                  <a:tcPr anchor="ctr">
                    <a:solidFill>
                      <a:srgbClr val="E9EDF4"/>
                    </a:solidFill>
                  </a:tcPr>
                </a:tc>
                <a:extLst>
                  <a:ext uri="{0D108BD9-81ED-4DB2-BD59-A6C34878D82A}">
                    <a16:rowId xmlns:a16="http://schemas.microsoft.com/office/drawing/2014/main" val="10002"/>
                  </a:ext>
                </a:extLst>
              </a:tr>
              <a:tr h="554989">
                <a:tc>
                  <a:txBody>
                    <a:bodyPr/>
                    <a:lstStyle/>
                    <a:p>
                      <a:r>
                        <a:rPr lang="en-US" sz="1600" dirty="0">
                          <a:latin typeface="Calibri" panose="020F0502020204030204" pitchFamily="34" charset="0"/>
                        </a:rPr>
                        <a:t>90</a:t>
                      </a:r>
                      <a:r>
                        <a:rPr lang="en-US" sz="1600" baseline="30000" dirty="0">
                          <a:latin typeface="Calibri" panose="020F0502020204030204" pitchFamily="34" charset="0"/>
                        </a:rPr>
                        <a:t>th</a:t>
                      </a:r>
                      <a:r>
                        <a:rPr lang="en-US" sz="1600" dirty="0">
                          <a:latin typeface="Calibri" panose="020F0502020204030204" pitchFamily="34" charset="0"/>
                        </a:rPr>
                        <a:t> Percentile</a:t>
                      </a:r>
                    </a:p>
                  </a:txBody>
                  <a:tcPr anchor="ctr">
                    <a:solidFill>
                      <a:srgbClr val="D0CEE8"/>
                    </a:solidFill>
                  </a:tcPr>
                </a:tc>
                <a:tc>
                  <a:txBody>
                    <a:bodyPr/>
                    <a:lstStyle/>
                    <a:p>
                      <a:pPr algn="ctr"/>
                      <a:r>
                        <a:rPr lang="en-US" sz="1600" dirty="0">
                          <a:latin typeface="Calibri" panose="020F0502020204030204" pitchFamily="34" charset="0"/>
                        </a:rPr>
                        <a:t>52%</a:t>
                      </a:r>
                    </a:p>
                  </a:txBody>
                  <a:tcPr anchor="ctr">
                    <a:solidFill>
                      <a:srgbClr val="D0CEE8"/>
                    </a:solidFill>
                  </a:tcPr>
                </a:tc>
                <a:tc>
                  <a:txBody>
                    <a:bodyPr/>
                    <a:lstStyle/>
                    <a:p>
                      <a:pPr algn="ctr"/>
                      <a:r>
                        <a:rPr lang="en-US" sz="1600" dirty="0">
                          <a:latin typeface="Calibri" panose="020F0502020204030204" pitchFamily="34" charset="0"/>
                        </a:rPr>
                        <a:t>97%</a:t>
                      </a:r>
                    </a:p>
                  </a:txBody>
                  <a:tcPr anchor="ctr">
                    <a:solidFill>
                      <a:srgbClr val="D0CEE8"/>
                    </a:solidFill>
                  </a:tcPr>
                </a:tc>
                <a:tc>
                  <a:txBody>
                    <a:bodyPr/>
                    <a:lstStyle/>
                    <a:p>
                      <a:pPr algn="ctr"/>
                      <a:r>
                        <a:rPr lang="en-US" sz="1600" dirty="0">
                          <a:latin typeface="Calibri" panose="020F0502020204030204" pitchFamily="34" charset="0"/>
                        </a:rPr>
                        <a:t>195%</a:t>
                      </a:r>
                    </a:p>
                  </a:txBody>
                  <a:tcPr anchor="ctr">
                    <a:solidFill>
                      <a:srgbClr val="D0CEE8"/>
                    </a:solidFill>
                  </a:tcPr>
                </a:tc>
                <a:tc>
                  <a:txBody>
                    <a:bodyPr/>
                    <a:lstStyle/>
                    <a:p>
                      <a:pPr algn="ctr"/>
                      <a:r>
                        <a:rPr lang="en-US" sz="1600" dirty="0">
                          <a:latin typeface="Calibri" panose="020F0502020204030204" pitchFamily="34" charset="0"/>
                        </a:rPr>
                        <a:t>255%</a:t>
                      </a:r>
                    </a:p>
                  </a:txBody>
                  <a:tcPr anchor="ctr">
                    <a:solidFill>
                      <a:srgbClr val="D0CEE8"/>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228600" y="1905000"/>
            <a:ext cx="8610600" cy="369332"/>
          </a:xfrm>
          <a:prstGeom prst="rect">
            <a:avLst/>
          </a:prstGeom>
          <a:noFill/>
        </p:spPr>
        <p:txBody>
          <a:bodyPr wrap="square" rtlCol="0">
            <a:spAutoFit/>
          </a:bodyPr>
          <a:lstStyle/>
          <a:p>
            <a:pPr algn="ctr"/>
            <a:r>
              <a:rPr lang="en-US" b="1" dirty="0">
                <a:solidFill>
                  <a:srgbClr val="020592"/>
                </a:solidFill>
                <a:latin typeface="Open Sans" pitchFamily="2" charset="0"/>
                <a:ea typeface="Open Sans" pitchFamily="2" charset="0"/>
                <a:cs typeface="Open Sans" pitchFamily="2" charset="0"/>
              </a:rPr>
              <a:t>10-Year Rates of Return (Annualized) − Virginia DARS, SFY 2000 Applicants</a:t>
            </a:r>
          </a:p>
        </p:txBody>
      </p:sp>
      <p:sp>
        <p:nvSpPr>
          <p:cNvPr id="7" name="TextBox 6"/>
          <p:cNvSpPr txBox="1"/>
          <p:nvPr/>
        </p:nvSpPr>
        <p:spPr>
          <a:xfrm>
            <a:off x="457200" y="5492234"/>
            <a:ext cx="8077199" cy="369332"/>
          </a:xfrm>
          <a:prstGeom prst="rect">
            <a:avLst/>
          </a:prstGeom>
          <a:noFill/>
        </p:spPr>
        <p:txBody>
          <a:bodyPr wrap="square" rtlCol="0">
            <a:spAutoFit/>
          </a:bodyPr>
          <a:lstStyle/>
          <a:p>
            <a:r>
              <a:rPr lang="en-US" b="1" dirty="0">
                <a:solidFill>
                  <a:srgbClr val="020592"/>
                </a:solidFill>
                <a:latin typeface="Open Sans" pitchFamily="2" charset="0"/>
                <a:ea typeface="Open Sans" pitchFamily="2" charset="0"/>
                <a:cs typeface="Open Sans" pitchFamily="2" charset="0"/>
              </a:rPr>
              <a:t>*Diagnostic &amp; Evaluation services; see explanation on next slide</a:t>
            </a:r>
          </a:p>
        </p:txBody>
      </p:sp>
    </p:spTree>
    <p:extLst>
      <p:ext uri="{BB962C8B-B14F-4D97-AF65-F5344CB8AC3E}">
        <p14:creationId xmlns:p14="http://schemas.microsoft.com/office/powerpoint/2010/main" val="3980534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Annualized ROR by Disability Group: Discussion</a:t>
            </a:r>
          </a:p>
        </p:txBody>
      </p:sp>
      <p:sp>
        <p:nvSpPr>
          <p:cNvPr id="3" name="Content Placeholder 2"/>
          <p:cNvSpPr>
            <a:spLocks noGrp="1"/>
          </p:cNvSpPr>
          <p:nvPr>
            <p:ph idx="1"/>
          </p:nvPr>
        </p:nvSpPr>
        <p:spPr>
          <a:xfrm>
            <a:off x="457200" y="1828800"/>
            <a:ext cx="8229600" cy="4343400"/>
          </a:xfrm>
        </p:spPr>
        <p:txBody>
          <a:bodyPr>
            <a:normAutofit/>
          </a:bodyPr>
          <a:lstStyle/>
          <a:p>
            <a:pPr marL="342900" lvl="1" indent="-342900">
              <a:lnSpc>
                <a:spcPct val="120000"/>
              </a:lnSpc>
              <a:buFont typeface="Times New Roman" panose="02020603050405020304" pitchFamily="18" charset="0"/>
              <a:buChar char="●"/>
            </a:pPr>
            <a:r>
              <a:rPr lang="en-US" sz="1800" dirty="0"/>
              <a:t>The table on the previous slide uses the Internal Rate-of-Return (IRR or ROR) approach as discussed in Module </a:t>
            </a:r>
            <a:r>
              <a:rPr lang="en-US" sz="1800" dirty="0">
                <a:latin typeface="Calibri" panose="020F0502020204030204" pitchFamily="34" charset="0"/>
              </a:rPr>
              <a:t>1</a:t>
            </a:r>
            <a:r>
              <a:rPr lang="en-US" sz="1800" dirty="0"/>
              <a:t>.</a:t>
            </a:r>
          </a:p>
          <a:p>
            <a:pPr marL="800100" lvl="2" indent="-342900">
              <a:lnSpc>
                <a:spcPct val="120000"/>
              </a:lnSpc>
              <a:buFont typeface="Wingdings" panose="05000000000000000000" pitchFamily="2" charset="2"/>
              <a:buChar char="Ø"/>
            </a:pPr>
            <a:r>
              <a:rPr lang="en-US" sz="1800" b="0" dirty="0">
                <a:solidFill>
                  <a:schemeClr val="bg1"/>
                </a:solidFill>
              </a:rPr>
              <a:t>These RORs combine benefits and costs for all services a customer receives.</a:t>
            </a:r>
          </a:p>
          <a:p>
            <a:pPr marL="800100" lvl="2" indent="-342900">
              <a:lnSpc>
                <a:spcPct val="120000"/>
              </a:lnSpc>
              <a:buFont typeface="Wingdings" panose="05000000000000000000" pitchFamily="2" charset="2"/>
              <a:buChar char="Ø"/>
            </a:pPr>
            <a:r>
              <a:rPr lang="en-US" sz="1800" b="0" dirty="0">
                <a:solidFill>
                  <a:schemeClr val="bg1"/>
                </a:solidFill>
              </a:rPr>
              <a:t>A positive value implies benefits of VR services exceed their costs.</a:t>
            </a:r>
          </a:p>
          <a:p>
            <a:pPr marL="800100" lvl="2" indent="-342900">
              <a:lnSpc>
                <a:spcPct val="120000"/>
              </a:lnSpc>
              <a:buFont typeface="Wingdings" panose="05000000000000000000" pitchFamily="2" charset="2"/>
              <a:buChar char="Ø"/>
            </a:pPr>
            <a:r>
              <a:rPr lang="en-US" sz="1800" b="0" dirty="0">
                <a:solidFill>
                  <a:schemeClr val="bg1"/>
                </a:solidFill>
              </a:rPr>
              <a:t>As discussed in Module </a:t>
            </a:r>
            <a:r>
              <a:rPr lang="en-US" sz="1800" b="0" dirty="0">
                <a:solidFill>
                  <a:schemeClr val="bg1"/>
                </a:solidFill>
                <a:latin typeface="Calibri" panose="020F0502020204030204" pitchFamily="34" charset="0"/>
              </a:rPr>
              <a:t>1</a:t>
            </a:r>
            <a:r>
              <a:rPr lang="en-US" sz="1800" b="0" dirty="0">
                <a:solidFill>
                  <a:schemeClr val="bg1"/>
                </a:solidFill>
              </a:rPr>
              <a:t>, might compare these RORs to current interest rates for money market accounts or the long-term average ROR for the U.S. stock market.</a:t>
            </a:r>
          </a:p>
          <a:p>
            <a:pPr marL="342900" lvl="1" indent="-342900">
              <a:lnSpc>
                <a:spcPct val="120000"/>
              </a:lnSpc>
              <a:spcBef>
                <a:spcPts val="300"/>
              </a:spcBef>
              <a:buFont typeface="Times New Roman" panose="02020603050405020304" pitchFamily="18" charset="0"/>
              <a:buChar char="●"/>
            </a:pPr>
            <a:r>
              <a:rPr lang="en-US" sz="1800" dirty="0"/>
              <a:t>Given the anomalous results for </a:t>
            </a:r>
            <a:r>
              <a:rPr lang="en-US" sz="1800" i="1" dirty="0"/>
              <a:t>Diagnostic &amp; Evaluation</a:t>
            </a:r>
            <a:r>
              <a:rPr lang="en-US" sz="1800" dirty="0"/>
              <a:t> services in the MI cohort (see slide </a:t>
            </a:r>
            <a:r>
              <a:rPr lang="en-US" sz="1800" dirty="0">
                <a:latin typeface="Calibri" panose="020F0502020204030204" pitchFamily="34" charset="0"/>
              </a:rPr>
              <a:t>16</a:t>
            </a:r>
            <a:r>
              <a:rPr lang="en-US" sz="1800" dirty="0"/>
              <a:t>), the table provides a second set of ROR results that excludes </a:t>
            </a:r>
            <a:r>
              <a:rPr lang="en-US" sz="1800" i="1" dirty="0"/>
              <a:t>D&amp;E</a:t>
            </a:r>
            <a:r>
              <a:rPr lang="en-US" sz="1800" dirty="0"/>
              <a:t> in the calculation. Readers can focus on the set of ROR results they believe to be most appropriate.</a:t>
            </a:r>
          </a:p>
          <a:p>
            <a:pPr>
              <a:lnSpc>
                <a:spcPct val="120000"/>
              </a:lnSpc>
            </a:pPr>
            <a:endParaRPr lang="en-US" sz="1800"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27</a:t>
            </a:fld>
            <a:endParaRPr lang="en-US" dirty="0"/>
          </a:p>
        </p:txBody>
      </p:sp>
    </p:spTree>
    <p:extLst>
      <p:ext uri="{BB962C8B-B14F-4D97-AF65-F5344CB8AC3E}">
        <p14:creationId xmlns:p14="http://schemas.microsoft.com/office/powerpoint/2010/main" val="4134691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normAutofit/>
          </a:bodyPr>
          <a:lstStyle/>
          <a:p>
            <a:pPr>
              <a:lnSpc>
                <a:spcPct val="110000"/>
              </a:lnSpc>
            </a:pPr>
            <a:endParaRPr lang="en-US" sz="2800" dirty="0"/>
          </a:p>
          <a:p>
            <a:pPr>
              <a:lnSpc>
                <a:spcPct val="110000"/>
              </a:lnSpc>
            </a:pPr>
            <a:r>
              <a:rPr lang="en-US" sz="2800" b="0" dirty="0">
                <a:solidFill>
                  <a:schemeClr val="bg1"/>
                </a:solidFill>
              </a:rPr>
              <a:t>You have now completed Module 3 of this primer.</a:t>
            </a:r>
          </a:p>
          <a:p>
            <a:pPr>
              <a:lnSpc>
                <a:spcPct val="110000"/>
              </a:lnSpc>
            </a:pPr>
            <a:r>
              <a:rPr lang="en-US" sz="2800" b="0" dirty="0">
                <a:solidFill>
                  <a:schemeClr val="bg1"/>
                </a:solidFill>
              </a:rPr>
              <a:t>Please contact us if you require additional information!</a:t>
            </a:r>
          </a:p>
        </p:txBody>
      </p:sp>
      <p:sp>
        <p:nvSpPr>
          <p:cNvPr id="4" name="Slide Number Placeholder 3"/>
          <p:cNvSpPr>
            <a:spLocks noGrp="1"/>
          </p:cNvSpPr>
          <p:nvPr>
            <p:ph type="sldNum" sz="quarter" idx="12"/>
          </p:nvPr>
        </p:nvSpPr>
        <p:spPr/>
        <p:txBody>
          <a:bodyPr/>
          <a:lstStyle/>
          <a:p>
            <a:fld id="{9E519841-B96A-4DD9-B158-9961937F6A4E}" type="slidenum">
              <a:rPr lang="en-US" smtClean="0"/>
              <a:pPr/>
              <a:t>28</a:t>
            </a:fld>
            <a:endParaRPr lang="en-US" dirty="0"/>
          </a:p>
        </p:txBody>
      </p:sp>
    </p:spTree>
    <p:extLst>
      <p:ext uri="{BB962C8B-B14F-4D97-AF65-F5344CB8AC3E}">
        <p14:creationId xmlns:p14="http://schemas.microsoft.com/office/powerpoint/2010/main" val="2067282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r>
              <a:rPr lang="en-US" sz="3200" dirty="0"/>
              <a:t>(</a:t>
            </a:r>
            <a:r>
              <a:rPr lang="en-US" sz="3200" dirty="0">
                <a:latin typeface="Calibri" panose="020F0502020204030204" pitchFamily="34" charset="0"/>
              </a:rPr>
              <a:t>1</a:t>
            </a:r>
            <a:r>
              <a:rPr lang="en-US" sz="3200" dirty="0"/>
              <a:t> of </a:t>
            </a:r>
            <a:r>
              <a:rPr lang="en-US" sz="3200" dirty="0">
                <a:latin typeface="Calibri" panose="020F0502020204030204" pitchFamily="34" charset="0"/>
              </a:rPr>
              <a:t>2</a:t>
            </a:r>
            <a:r>
              <a:rPr lang="en-US" sz="3200" dirty="0"/>
              <a:t>)</a:t>
            </a:r>
          </a:p>
        </p:txBody>
      </p:sp>
      <p:sp>
        <p:nvSpPr>
          <p:cNvPr id="3" name="Content Placeholder 2"/>
          <p:cNvSpPr>
            <a:spLocks noGrp="1"/>
          </p:cNvSpPr>
          <p:nvPr>
            <p:ph idx="1"/>
          </p:nvPr>
        </p:nvSpPr>
        <p:spPr/>
        <p:txBody>
          <a:bodyPr>
            <a:normAutofit/>
          </a:bodyPr>
          <a:lstStyle/>
          <a:p>
            <a:pPr>
              <a:lnSpc>
                <a:spcPct val="120000"/>
              </a:lnSpc>
            </a:pPr>
            <a:r>
              <a:rPr lang="en-US" sz="2000" dirty="0"/>
              <a:t>Additional information about PERT and its evaluation.</a:t>
            </a:r>
          </a:p>
          <a:p>
            <a:pPr lvl="1">
              <a:lnSpc>
                <a:spcPct val="120000"/>
              </a:lnSpc>
            </a:pPr>
            <a:r>
              <a:rPr lang="en-US" sz="1800" b="0" dirty="0">
                <a:solidFill>
                  <a:schemeClr val="bg1"/>
                </a:solidFill>
              </a:rPr>
              <a:t>Ashley, J., Dean, D., Rowe, K., &amp; Schmidt, R. (</a:t>
            </a:r>
            <a:r>
              <a:rPr lang="en-US" sz="1800" b="0" dirty="0">
                <a:solidFill>
                  <a:schemeClr val="bg1"/>
                </a:solidFill>
                <a:latin typeface="Calibri" panose="020F0502020204030204" pitchFamily="34" charset="0"/>
              </a:rPr>
              <a:t>2006</a:t>
            </a:r>
            <a:r>
              <a:rPr lang="en-US" sz="1800" b="0" dirty="0">
                <a:solidFill>
                  <a:schemeClr val="bg1"/>
                </a:solidFill>
              </a:rPr>
              <a:t>). “The Long-Term Impact of Comprehensive Vocational Assessment for Youth with Disabilities in Transition: Evaluation of Virginia’s Post-Secondary Education/ Rehabilitation Transition (PERT) Program.” </a:t>
            </a:r>
            <a:r>
              <a:rPr lang="en-US" sz="1800" b="0" i="1" dirty="0">
                <a:solidFill>
                  <a:schemeClr val="bg1"/>
                </a:solidFill>
              </a:rPr>
              <a:t>Vocational Evaluation and Career Assessments Professionals Journal</a:t>
            </a:r>
            <a:r>
              <a:rPr lang="en-US" sz="1800" b="0" dirty="0">
                <a:solidFill>
                  <a:schemeClr val="bg1"/>
                </a:solidFill>
              </a:rPr>
              <a:t>, </a:t>
            </a:r>
            <a:r>
              <a:rPr lang="en-US" sz="1800" b="0" dirty="0">
                <a:solidFill>
                  <a:schemeClr val="bg1"/>
                </a:solidFill>
                <a:latin typeface="Calibri" panose="020F0502020204030204" pitchFamily="34" charset="0"/>
              </a:rPr>
              <a:t>2</a:t>
            </a:r>
            <a:r>
              <a:rPr lang="en-US" sz="1800" b="0" dirty="0">
                <a:solidFill>
                  <a:schemeClr val="bg1"/>
                </a:solidFill>
              </a:rPr>
              <a:t>(</a:t>
            </a:r>
            <a:r>
              <a:rPr lang="en-US" sz="1800" b="0" dirty="0">
                <a:solidFill>
                  <a:schemeClr val="bg1"/>
                </a:solidFill>
                <a:latin typeface="Calibri" panose="020F0502020204030204" pitchFamily="34" charset="0"/>
              </a:rPr>
              <a:t>2</a:t>
            </a:r>
            <a:r>
              <a:rPr lang="en-US" sz="1800" b="0" dirty="0">
                <a:solidFill>
                  <a:schemeClr val="bg1"/>
                </a:solidFill>
              </a:rPr>
              <a:t>), </a:t>
            </a:r>
            <a:r>
              <a:rPr lang="en-US" sz="1800" b="0" dirty="0">
                <a:solidFill>
                  <a:schemeClr val="bg1"/>
                </a:solidFill>
                <a:latin typeface="Calibri" panose="020F0502020204030204" pitchFamily="34" charset="0"/>
              </a:rPr>
              <a:t>14-32</a:t>
            </a:r>
            <a:r>
              <a:rPr lang="en-US" sz="1800" b="0" dirty="0">
                <a:solidFill>
                  <a:schemeClr val="bg1"/>
                </a:solidFill>
              </a:rPr>
              <a:t>.</a:t>
            </a:r>
          </a:p>
          <a:p>
            <a:pPr lvl="1">
              <a:lnSpc>
                <a:spcPct val="120000"/>
              </a:lnSpc>
            </a:pPr>
            <a:r>
              <a:rPr lang="en-US" sz="1800" dirty="0"/>
              <a:t>Ashley, J. &amp; Schmidt, R. (</a:t>
            </a:r>
            <a:r>
              <a:rPr lang="en-US" sz="1800" dirty="0">
                <a:latin typeface="Calibri" panose="020F0502020204030204" pitchFamily="34" charset="0"/>
              </a:rPr>
              <a:t>2016</a:t>
            </a:r>
            <a:r>
              <a:rPr lang="en-US" sz="1800" dirty="0"/>
              <a:t>). “Investing in Career Opportunities for Youths with Disabilities.” Presentation to the Torch Club of Richmond, VA.  PowerPoint found at </a:t>
            </a:r>
            <a:r>
              <a:rPr lang="en-US" sz="1800" i="1" dirty="0" err="1">
                <a:solidFill>
                  <a:srgbClr val="1F8C48"/>
                </a:solidFill>
              </a:rPr>
              <a:t>vroi.org</a:t>
            </a:r>
            <a:r>
              <a:rPr lang="en-US" sz="1800" i="1" dirty="0">
                <a:solidFill>
                  <a:srgbClr val="1F8C48"/>
                </a:solidFill>
              </a:rPr>
              <a:t>/resources</a:t>
            </a:r>
            <a:endParaRPr lang="en-US" sz="1800" dirty="0">
              <a:solidFill>
                <a:srgbClr val="1F8C48"/>
              </a:solidFill>
            </a:endParaRPr>
          </a:p>
          <a:p>
            <a:pPr lvl="1">
              <a:lnSpc>
                <a:spcPct val="120000"/>
              </a:lnSpc>
            </a:pPr>
            <a:endParaRPr lang="en-US" sz="2000"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29</a:t>
            </a:fld>
            <a:endParaRPr lang="en-US" dirty="0"/>
          </a:p>
        </p:txBody>
      </p:sp>
    </p:spTree>
    <p:extLst>
      <p:ext uri="{BB962C8B-B14F-4D97-AF65-F5344CB8AC3E}">
        <p14:creationId xmlns:p14="http://schemas.microsoft.com/office/powerpoint/2010/main" val="334026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Overview</a:t>
            </a:r>
          </a:p>
        </p:txBody>
      </p:sp>
      <p:sp>
        <p:nvSpPr>
          <p:cNvPr id="6" name="Content Placeholder 5"/>
          <p:cNvSpPr>
            <a:spLocks noGrp="1"/>
          </p:cNvSpPr>
          <p:nvPr>
            <p:ph idx="1"/>
          </p:nvPr>
        </p:nvSpPr>
        <p:spPr>
          <a:xfrm>
            <a:off x="457200" y="1905000"/>
            <a:ext cx="8229600" cy="4114800"/>
          </a:xfrm>
        </p:spPr>
        <p:txBody>
          <a:bodyPr>
            <a:noAutofit/>
          </a:bodyPr>
          <a:lstStyle/>
          <a:p>
            <a:pPr>
              <a:lnSpc>
                <a:spcPct val="110000"/>
              </a:lnSpc>
            </a:pPr>
            <a:r>
              <a:rPr lang="en-US" b="0" dirty="0">
                <a:solidFill>
                  <a:schemeClr val="bg1"/>
                </a:solidFill>
              </a:rPr>
              <a:t>Module </a:t>
            </a:r>
            <a:r>
              <a:rPr lang="en-US" b="0" dirty="0">
                <a:solidFill>
                  <a:schemeClr val="bg1"/>
                </a:solidFill>
                <a:latin typeface="Calibri" panose="020F0502020204030204" pitchFamily="34" charset="0"/>
              </a:rPr>
              <a:t>1</a:t>
            </a:r>
            <a:r>
              <a:rPr lang="en-US" b="0" dirty="0">
                <a:solidFill>
                  <a:schemeClr val="bg1"/>
                </a:solidFill>
              </a:rPr>
              <a:t> explained the basic terminology of  ROI as well as some ethical considerations in using ROI data.</a:t>
            </a:r>
          </a:p>
          <a:p>
            <a:pPr>
              <a:lnSpc>
                <a:spcPct val="110000"/>
              </a:lnSpc>
              <a:spcBef>
                <a:spcPts val="1800"/>
              </a:spcBef>
            </a:pPr>
            <a:r>
              <a:rPr lang="en-US" b="0" dirty="0">
                <a:solidFill>
                  <a:schemeClr val="bg1"/>
                </a:solidFill>
              </a:rPr>
              <a:t>In Module </a:t>
            </a:r>
            <a:r>
              <a:rPr lang="en-US" b="0" dirty="0">
                <a:solidFill>
                  <a:schemeClr val="bg1"/>
                </a:solidFill>
                <a:latin typeface="Calibri" panose="020F0502020204030204" pitchFamily="34" charset="0"/>
              </a:rPr>
              <a:t>2</a:t>
            </a:r>
            <a:r>
              <a:rPr lang="en-US" b="0" dirty="0">
                <a:solidFill>
                  <a:schemeClr val="bg1"/>
                </a:solidFill>
              </a:rPr>
              <a:t>, you were introduced to the VR ROI Project and its approach to estimating ROI for VR programs</a:t>
            </a:r>
          </a:p>
          <a:p>
            <a:pPr>
              <a:lnSpc>
                <a:spcPct val="110000"/>
              </a:lnSpc>
              <a:spcBef>
                <a:spcPts val="1800"/>
              </a:spcBef>
            </a:pPr>
            <a:r>
              <a:rPr lang="en-US" b="0" dirty="0">
                <a:solidFill>
                  <a:schemeClr val="bg1"/>
                </a:solidFill>
              </a:rPr>
              <a:t>Module </a:t>
            </a:r>
            <a:r>
              <a:rPr lang="en-US" b="0" dirty="0">
                <a:solidFill>
                  <a:schemeClr val="bg1"/>
                </a:solidFill>
                <a:latin typeface="Calibri" panose="020F0502020204030204" pitchFamily="34" charset="0"/>
              </a:rPr>
              <a:t>3</a:t>
            </a:r>
            <a:r>
              <a:rPr lang="en-US" b="0" dirty="0">
                <a:solidFill>
                  <a:schemeClr val="bg1"/>
                </a:solidFill>
              </a:rPr>
              <a:t> provides you with illustrative examples and practical application so that you can apply your new ROI knowledge to your role as a VR professional, stakeholder, policymaker or researcher!</a:t>
            </a:r>
          </a:p>
        </p:txBody>
      </p:sp>
      <p:sp>
        <p:nvSpPr>
          <p:cNvPr id="4" name="Slide Number Placeholder 3"/>
          <p:cNvSpPr>
            <a:spLocks noGrp="1"/>
          </p:cNvSpPr>
          <p:nvPr>
            <p:ph type="sldNum" sz="quarter" idx="12"/>
          </p:nvPr>
        </p:nvSpPr>
        <p:spPr/>
        <p:txBody>
          <a:bodyPr/>
          <a:lstStyle/>
          <a:p>
            <a:fld id="{9E519841-B96A-4DD9-B158-9961937F6A4E}" type="slidenum">
              <a:rPr lang="en-US" smtClean="0"/>
              <a:pPr/>
              <a:t>3</a:t>
            </a:fld>
            <a:endParaRPr lang="en-US" dirty="0"/>
          </a:p>
        </p:txBody>
      </p:sp>
    </p:spTree>
    <p:extLst>
      <p:ext uri="{BB962C8B-B14F-4D97-AF65-F5344CB8AC3E}">
        <p14:creationId xmlns:p14="http://schemas.microsoft.com/office/powerpoint/2010/main" val="3084014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a:t>
            </a:r>
            <a:r>
              <a:rPr lang="en-US" sz="3200" dirty="0"/>
              <a:t>(</a:t>
            </a:r>
            <a:r>
              <a:rPr lang="en-US" sz="3200" dirty="0">
                <a:latin typeface="Calibri" panose="020F0502020204030204" pitchFamily="34" charset="0"/>
              </a:rPr>
              <a:t>2</a:t>
            </a:r>
            <a:r>
              <a:rPr lang="en-US" sz="3200" dirty="0"/>
              <a:t> of </a:t>
            </a:r>
            <a:r>
              <a:rPr lang="en-US" sz="3200" dirty="0">
                <a:latin typeface="Calibri" panose="020F0502020204030204" pitchFamily="34" charset="0"/>
              </a:rPr>
              <a:t>2</a:t>
            </a:r>
            <a:r>
              <a:rPr lang="en-US" sz="3200" dirty="0"/>
              <a:t>)</a:t>
            </a:r>
          </a:p>
        </p:txBody>
      </p:sp>
      <p:sp>
        <p:nvSpPr>
          <p:cNvPr id="3" name="Content Placeholder 2"/>
          <p:cNvSpPr>
            <a:spLocks noGrp="1"/>
          </p:cNvSpPr>
          <p:nvPr>
            <p:ph idx="1"/>
          </p:nvPr>
        </p:nvSpPr>
        <p:spPr/>
        <p:txBody>
          <a:bodyPr>
            <a:normAutofit fontScale="92500" lnSpcReduction="10000"/>
          </a:bodyPr>
          <a:lstStyle/>
          <a:p>
            <a:pPr>
              <a:lnSpc>
                <a:spcPct val="120000"/>
              </a:lnSpc>
            </a:pPr>
            <a:r>
              <a:rPr lang="en-US" sz="2200" dirty="0"/>
              <a:t>Publications in academic journals discussing statistical issues, methodology, and results of the VR-ROI model.</a:t>
            </a:r>
          </a:p>
          <a:p>
            <a:pPr lvl="1">
              <a:lnSpc>
                <a:spcPct val="120000"/>
              </a:lnSpc>
            </a:pPr>
            <a:r>
              <a:rPr lang="en-US" sz="2000" b="0" dirty="0">
                <a:solidFill>
                  <a:schemeClr val="bg1"/>
                </a:solidFill>
              </a:rPr>
              <a:t>Dean, D., Pepper, J., Schmidt, R., Stern, S. (</a:t>
            </a:r>
            <a:r>
              <a:rPr lang="en-US" sz="2000" b="0" dirty="0">
                <a:solidFill>
                  <a:schemeClr val="bg1"/>
                </a:solidFill>
                <a:latin typeface="Calibri" panose="020F0502020204030204" pitchFamily="34" charset="0"/>
              </a:rPr>
              <a:t>2015</a:t>
            </a:r>
            <a:r>
              <a:rPr lang="en-US" sz="2000" b="0" dirty="0">
                <a:solidFill>
                  <a:schemeClr val="bg1"/>
                </a:solidFill>
              </a:rPr>
              <a:t>). “The Effects of Vocational Rehabilitation for People with Cognitive Impairments.” </a:t>
            </a:r>
            <a:r>
              <a:rPr lang="en-US" sz="2000" b="0" i="1" dirty="0">
                <a:solidFill>
                  <a:schemeClr val="bg1"/>
                </a:solidFill>
              </a:rPr>
              <a:t>International Economic Review</a:t>
            </a:r>
            <a:r>
              <a:rPr lang="en-US" sz="2000" b="0" dirty="0">
                <a:solidFill>
                  <a:schemeClr val="bg1"/>
                </a:solidFill>
              </a:rPr>
              <a:t>, </a:t>
            </a:r>
            <a:r>
              <a:rPr lang="en-US" sz="2000" b="0" dirty="0">
                <a:solidFill>
                  <a:schemeClr val="bg1"/>
                </a:solidFill>
                <a:latin typeface="Calibri" panose="020F0502020204030204" pitchFamily="34" charset="0"/>
              </a:rPr>
              <a:t>56</a:t>
            </a:r>
            <a:r>
              <a:rPr lang="en-US" sz="2000" b="0" dirty="0">
                <a:solidFill>
                  <a:schemeClr val="bg1"/>
                </a:solidFill>
              </a:rPr>
              <a:t> (No. </a:t>
            </a:r>
            <a:r>
              <a:rPr lang="en-US" sz="2000" b="0" dirty="0">
                <a:solidFill>
                  <a:schemeClr val="bg1"/>
                </a:solidFill>
                <a:latin typeface="Calibri" panose="020F0502020204030204" pitchFamily="34" charset="0"/>
              </a:rPr>
              <a:t>2</a:t>
            </a:r>
            <a:r>
              <a:rPr lang="en-US" sz="2000" b="0" dirty="0">
                <a:solidFill>
                  <a:schemeClr val="bg1"/>
                </a:solidFill>
              </a:rPr>
              <a:t>, May </a:t>
            </a:r>
            <a:r>
              <a:rPr lang="en-US" sz="2000" b="0" dirty="0">
                <a:solidFill>
                  <a:schemeClr val="bg1"/>
                </a:solidFill>
                <a:latin typeface="Calibri" panose="020F0502020204030204" pitchFamily="34" charset="0"/>
              </a:rPr>
              <a:t>2015</a:t>
            </a:r>
            <a:r>
              <a:rPr lang="en-US" sz="2000" b="0" dirty="0">
                <a:solidFill>
                  <a:schemeClr val="bg1"/>
                </a:solidFill>
              </a:rPr>
              <a:t>), </a:t>
            </a:r>
            <a:r>
              <a:rPr lang="en-US" sz="2000" b="0" dirty="0">
                <a:solidFill>
                  <a:schemeClr val="bg1"/>
                </a:solidFill>
                <a:latin typeface="Calibri" panose="020F0502020204030204" pitchFamily="34" charset="0"/>
              </a:rPr>
              <a:t>399-426</a:t>
            </a:r>
            <a:r>
              <a:rPr lang="en-US" sz="2000" b="0" dirty="0">
                <a:solidFill>
                  <a:schemeClr val="bg1"/>
                </a:solidFill>
              </a:rPr>
              <a:t>. </a:t>
            </a:r>
          </a:p>
          <a:p>
            <a:pPr lvl="1">
              <a:lnSpc>
                <a:spcPct val="120000"/>
              </a:lnSpc>
            </a:pPr>
            <a:r>
              <a:rPr lang="en-US" sz="2000" b="0" dirty="0">
                <a:solidFill>
                  <a:schemeClr val="bg1"/>
                </a:solidFill>
              </a:rPr>
              <a:t>Dean, D., Pepper, J., Schmidt, R., Stern, S. (</a:t>
            </a:r>
            <a:r>
              <a:rPr lang="en-US" sz="2000" b="0" dirty="0">
                <a:solidFill>
                  <a:schemeClr val="bg1"/>
                </a:solidFill>
                <a:latin typeface="Calibri" panose="020F0502020204030204" pitchFamily="34" charset="0"/>
              </a:rPr>
              <a:t>2017</a:t>
            </a:r>
            <a:r>
              <a:rPr lang="en-US" sz="2000" b="0" dirty="0">
                <a:solidFill>
                  <a:schemeClr val="bg1"/>
                </a:solidFill>
              </a:rPr>
              <a:t>). “The Effects of Vocational Rehabilitation for People with Mental Illness.” </a:t>
            </a:r>
            <a:r>
              <a:rPr lang="en-US" sz="2000" b="0" i="1" dirty="0">
                <a:solidFill>
                  <a:schemeClr val="bg1"/>
                </a:solidFill>
              </a:rPr>
              <a:t>Journal of Human Resources</a:t>
            </a:r>
            <a:r>
              <a:rPr lang="en-US" sz="2000" b="0" dirty="0">
                <a:solidFill>
                  <a:schemeClr val="bg1"/>
                </a:solidFill>
              </a:rPr>
              <a:t>, </a:t>
            </a:r>
            <a:r>
              <a:rPr lang="en-US" sz="2000" b="0" dirty="0">
                <a:solidFill>
                  <a:schemeClr val="bg1"/>
                </a:solidFill>
                <a:latin typeface="Calibri" panose="020F0502020204030204" pitchFamily="34" charset="0"/>
              </a:rPr>
              <a:t>52</a:t>
            </a:r>
            <a:r>
              <a:rPr lang="en-US" sz="2000" b="0" dirty="0">
                <a:solidFill>
                  <a:schemeClr val="bg1"/>
                </a:solidFill>
              </a:rPr>
              <a:t> (No. </a:t>
            </a:r>
            <a:r>
              <a:rPr lang="en-US" sz="2000" b="0" dirty="0">
                <a:solidFill>
                  <a:schemeClr val="bg1"/>
                </a:solidFill>
                <a:latin typeface="Calibri" panose="020F0502020204030204" pitchFamily="34" charset="0"/>
              </a:rPr>
              <a:t>3</a:t>
            </a:r>
            <a:r>
              <a:rPr lang="en-US" sz="2000" b="0" dirty="0">
                <a:solidFill>
                  <a:schemeClr val="bg1"/>
                </a:solidFill>
              </a:rPr>
              <a:t>, Summer </a:t>
            </a:r>
            <a:r>
              <a:rPr lang="en-US" sz="2000" b="0" dirty="0">
                <a:solidFill>
                  <a:schemeClr val="bg1"/>
                </a:solidFill>
                <a:latin typeface="Calibri" panose="020F0502020204030204" pitchFamily="34" charset="0"/>
              </a:rPr>
              <a:t>2017</a:t>
            </a:r>
            <a:r>
              <a:rPr lang="en-US" sz="2000" b="0" dirty="0">
                <a:solidFill>
                  <a:schemeClr val="bg1"/>
                </a:solidFill>
              </a:rPr>
              <a:t>), </a:t>
            </a:r>
            <a:r>
              <a:rPr lang="en-US" sz="2000" b="0" dirty="0">
                <a:solidFill>
                  <a:schemeClr val="bg1"/>
                </a:solidFill>
                <a:latin typeface="Calibri" panose="020F0502020204030204" pitchFamily="34" charset="0"/>
              </a:rPr>
              <a:t>826-858</a:t>
            </a:r>
            <a:r>
              <a:rPr lang="en-US" sz="2000" b="0" dirty="0">
                <a:solidFill>
                  <a:schemeClr val="bg1"/>
                </a:solidFill>
              </a:rPr>
              <a:t>.</a:t>
            </a:r>
          </a:p>
          <a:p>
            <a:pPr lvl="1">
              <a:lnSpc>
                <a:spcPct val="120000"/>
              </a:lnSpc>
            </a:pPr>
            <a:r>
              <a:rPr lang="en-US" sz="2000" b="0" dirty="0">
                <a:solidFill>
                  <a:schemeClr val="bg1"/>
                </a:solidFill>
              </a:rPr>
              <a:t>Dean, D., Pepper, J., Schmidt, R., Stern, S. (</a:t>
            </a:r>
            <a:r>
              <a:rPr lang="en-US" sz="2000" b="0" dirty="0">
                <a:solidFill>
                  <a:schemeClr val="bg1"/>
                </a:solidFill>
                <a:latin typeface="Calibri" panose="020F0502020204030204" pitchFamily="34" charset="0"/>
              </a:rPr>
              <a:t>2018</a:t>
            </a:r>
            <a:r>
              <a:rPr lang="en-US" sz="2000" b="0" dirty="0">
                <a:solidFill>
                  <a:schemeClr val="bg1"/>
                </a:solidFill>
              </a:rPr>
              <a:t>). “The Effects of Vocational Rehabilitation for People with Physical Disabilities.” </a:t>
            </a:r>
            <a:r>
              <a:rPr lang="en-US" sz="2000" b="0" i="1" dirty="0">
                <a:solidFill>
                  <a:schemeClr val="bg1"/>
                </a:solidFill>
              </a:rPr>
              <a:t>Journal of Human Capital</a:t>
            </a:r>
            <a:r>
              <a:rPr lang="en-US" sz="2000" b="0" dirty="0">
                <a:solidFill>
                  <a:schemeClr val="bg1"/>
                </a:solidFill>
              </a:rPr>
              <a:t>, </a:t>
            </a:r>
            <a:r>
              <a:rPr lang="en-US" sz="2000" b="0" dirty="0">
                <a:solidFill>
                  <a:schemeClr val="bg1"/>
                </a:solidFill>
                <a:latin typeface="Calibri" panose="020F0502020204030204" pitchFamily="34" charset="0"/>
              </a:rPr>
              <a:t>12</a:t>
            </a:r>
            <a:r>
              <a:rPr lang="en-US" sz="2000" b="0" dirty="0">
                <a:solidFill>
                  <a:schemeClr val="bg1"/>
                </a:solidFill>
              </a:rPr>
              <a:t> (No. </a:t>
            </a:r>
            <a:r>
              <a:rPr lang="en-US" sz="2000" b="0" dirty="0">
                <a:solidFill>
                  <a:schemeClr val="bg1"/>
                </a:solidFill>
                <a:latin typeface="Calibri" panose="020F0502020204030204" pitchFamily="34" charset="0"/>
              </a:rPr>
              <a:t>1</a:t>
            </a:r>
            <a:r>
              <a:rPr lang="en-US" sz="2000" b="0" dirty="0">
                <a:solidFill>
                  <a:schemeClr val="bg1"/>
                </a:solidFill>
              </a:rPr>
              <a:t>, Summer </a:t>
            </a:r>
            <a:r>
              <a:rPr lang="en-US" sz="2000" b="0" dirty="0">
                <a:solidFill>
                  <a:schemeClr val="bg1"/>
                </a:solidFill>
                <a:latin typeface="Calibri" panose="020F0502020204030204" pitchFamily="34" charset="0"/>
              </a:rPr>
              <a:t>2018</a:t>
            </a:r>
            <a:r>
              <a:rPr lang="en-US" sz="2000" b="0" dirty="0">
                <a:solidFill>
                  <a:schemeClr val="bg1"/>
                </a:solidFill>
              </a:rPr>
              <a:t>), </a:t>
            </a:r>
            <a:r>
              <a:rPr lang="en-US" sz="2000" b="0" dirty="0">
                <a:solidFill>
                  <a:schemeClr val="bg1"/>
                </a:solidFill>
                <a:latin typeface="Calibri" panose="020F0502020204030204" pitchFamily="34" charset="0"/>
              </a:rPr>
              <a:t>1-37</a:t>
            </a:r>
            <a:r>
              <a:rPr lang="en-US" sz="2000" b="0" dirty="0">
                <a:solidFill>
                  <a:schemeClr val="bg1"/>
                </a:solidFill>
              </a:rPr>
              <a:t>.</a:t>
            </a:r>
          </a:p>
          <a:p>
            <a:pPr marL="349250" lvl="1" indent="0">
              <a:lnSpc>
                <a:spcPct val="120000"/>
              </a:lnSpc>
              <a:buNone/>
            </a:pPr>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30</a:t>
            </a:fld>
            <a:endParaRPr lang="en-US" dirty="0"/>
          </a:p>
        </p:txBody>
      </p:sp>
    </p:spTree>
    <p:extLst>
      <p:ext uri="{BB962C8B-B14F-4D97-AF65-F5344CB8AC3E}">
        <p14:creationId xmlns:p14="http://schemas.microsoft.com/office/powerpoint/2010/main" val="1217388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Beginning Instructions</a:t>
            </a:r>
          </a:p>
        </p:txBody>
      </p:sp>
      <p:sp>
        <p:nvSpPr>
          <p:cNvPr id="3" name="Content Placeholder 2"/>
          <p:cNvSpPr>
            <a:spLocks noGrp="1"/>
          </p:cNvSpPr>
          <p:nvPr>
            <p:ph idx="1"/>
          </p:nvPr>
        </p:nvSpPr>
        <p:spPr/>
        <p:txBody>
          <a:bodyPr/>
          <a:lstStyle/>
          <a:p>
            <a:pPr>
              <a:lnSpc>
                <a:spcPct val="110000"/>
              </a:lnSpc>
            </a:pPr>
            <a:r>
              <a:rPr lang="en-US" b="0" dirty="0">
                <a:solidFill>
                  <a:schemeClr val="bg1"/>
                </a:solidFill>
              </a:rPr>
              <a:t>The VR ROI </a:t>
            </a:r>
            <a:r>
              <a:rPr lang="en-US" b="0" dirty="0">
                <a:solidFill>
                  <a:schemeClr val="bg1"/>
                </a:solidFill>
                <a:latin typeface="Calibri" panose="020F0502020204030204" pitchFamily="34" charset="0"/>
              </a:rPr>
              <a:t>101</a:t>
            </a:r>
            <a:r>
              <a:rPr lang="en-US" b="0" dirty="0">
                <a:solidFill>
                  <a:schemeClr val="bg1"/>
                </a:solidFill>
              </a:rPr>
              <a:t> Modules are intended to provide useful information regarding Return on Investment concepts.</a:t>
            </a:r>
          </a:p>
          <a:p>
            <a:pPr>
              <a:lnSpc>
                <a:spcPct val="110000"/>
              </a:lnSpc>
            </a:pPr>
            <a:r>
              <a:rPr lang="en-US" b="0" dirty="0">
                <a:solidFill>
                  <a:schemeClr val="bg1"/>
                </a:solidFill>
              </a:rPr>
              <a:t>The intent is to use all </a:t>
            </a:r>
            <a:r>
              <a:rPr lang="en-US" b="0" dirty="0">
                <a:solidFill>
                  <a:schemeClr val="bg1"/>
                </a:solidFill>
                <a:latin typeface="Calibri" panose="020F0502020204030204" pitchFamily="34" charset="0"/>
              </a:rPr>
              <a:t>three</a:t>
            </a:r>
            <a:r>
              <a:rPr lang="en-US" b="0" dirty="0">
                <a:solidFill>
                  <a:schemeClr val="bg1"/>
                </a:solidFill>
              </a:rPr>
              <a:t> modules (</a:t>
            </a:r>
            <a:r>
              <a:rPr lang="en-US" b="0" dirty="0">
                <a:solidFill>
                  <a:schemeClr val="bg1"/>
                </a:solidFill>
                <a:latin typeface="Calibri" panose="020F0502020204030204" pitchFamily="34" charset="0"/>
              </a:rPr>
              <a:t>1</a:t>
            </a:r>
            <a:r>
              <a:rPr lang="en-US" b="0" dirty="0">
                <a:solidFill>
                  <a:schemeClr val="bg1"/>
                </a:solidFill>
              </a:rPr>
              <a:t> – Basic Terminology, </a:t>
            </a:r>
            <a:r>
              <a:rPr lang="en-US" b="0" dirty="0">
                <a:solidFill>
                  <a:schemeClr val="bg1"/>
                </a:solidFill>
                <a:latin typeface="Calibri" panose="020F0502020204030204" pitchFamily="34" charset="0"/>
              </a:rPr>
              <a:t>2</a:t>
            </a:r>
            <a:r>
              <a:rPr lang="en-US" b="0" dirty="0">
                <a:solidFill>
                  <a:schemeClr val="bg1"/>
                </a:solidFill>
              </a:rPr>
              <a:t> – The VR-ROI Project, and </a:t>
            </a:r>
            <a:r>
              <a:rPr lang="en-US" b="0" dirty="0">
                <a:solidFill>
                  <a:schemeClr val="bg1"/>
                </a:solidFill>
                <a:latin typeface="Calibri" panose="020F0502020204030204" pitchFamily="34" charset="0"/>
              </a:rPr>
              <a:t>3</a:t>
            </a:r>
            <a:r>
              <a:rPr lang="en-US" b="0" dirty="0">
                <a:solidFill>
                  <a:schemeClr val="bg1"/>
                </a:solidFill>
              </a:rPr>
              <a:t> -  VR ROI applied examples) to enhance your understanding of ROI and your confidence in accurately applying ROI concepts in your work setting.</a:t>
            </a:r>
          </a:p>
          <a:p>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4</a:t>
            </a:fld>
            <a:endParaRPr lang="en-US" dirty="0"/>
          </a:p>
        </p:txBody>
      </p:sp>
    </p:spTree>
    <p:extLst>
      <p:ext uri="{BB962C8B-B14F-4D97-AF65-F5344CB8AC3E}">
        <p14:creationId xmlns:p14="http://schemas.microsoft.com/office/powerpoint/2010/main" val="2556423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Continuing Education</a:t>
            </a:r>
          </a:p>
        </p:txBody>
      </p:sp>
      <p:sp>
        <p:nvSpPr>
          <p:cNvPr id="3" name="Content Placeholder 2"/>
          <p:cNvSpPr>
            <a:spLocks noGrp="1"/>
          </p:cNvSpPr>
          <p:nvPr>
            <p:ph idx="1"/>
          </p:nvPr>
        </p:nvSpPr>
        <p:spPr>
          <a:xfrm>
            <a:off x="457200" y="1828800"/>
            <a:ext cx="8229600" cy="4419600"/>
          </a:xfrm>
        </p:spPr>
        <p:txBody>
          <a:bodyPr>
            <a:normAutofit/>
          </a:bodyPr>
          <a:lstStyle/>
          <a:p>
            <a:pPr>
              <a:lnSpc>
                <a:spcPct val="120000"/>
              </a:lnSpc>
            </a:pPr>
            <a:r>
              <a:rPr lang="en-US" sz="1800" b="0" dirty="0">
                <a:solidFill>
                  <a:schemeClr val="bg1"/>
                </a:solidFill>
              </a:rPr>
              <a:t>You may use the VR ROI </a:t>
            </a:r>
            <a:r>
              <a:rPr lang="en-US" sz="1800" b="0" dirty="0">
                <a:solidFill>
                  <a:schemeClr val="bg1"/>
                </a:solidFill>
                <a:latin typeface="Calibri" panose="020F0502020204030204" pitchFamily="34" charset="0"/>
              </a:rPr>
              <a:t>101</a:t>
            </a:r>
            <a:r>
              <a:rPr lang="en-US" sz="1800" b="0" dirty="0">
                <a:solidFill>
                  <a:schemeClr val="bg1"/>
                </a:solidFill>
              </a:rPr>
              <a:t> Modules to expand your knowledge of this topic and to earn continuing education credits.</a:t>
            </a:r>
          </a:p>
          <a:p>
            <a:pPr>
              <a:lnSpc>
                <a:spcPct val="120000"/>
              </a:lnSpc>
            </a:pPr>
            <a:r>
              <a:rPr lang="en-US" sz="1800" b="0" dirty="0">
                <a:solidFill>
                  <a:schemeClr val="bg1"/>
                </a:solidFill>
              </a:rPr>
              <a:t>When you complete each ROI </a:t>
            </a:r>
            <a:r>
              <a:rPr lang="en-US" sz="1800" b="0" dirty="0">
                <a:solidFill>
                  <a:schemeClr val="bg1"/>
                </a:solidFill>
                <a:latin typeface="Calibri" panose="020F0502020204030204" pitchFamily="34" charset="0"/>
              </a:rPr>
              <a:t>101</a:t>
            </a:r>
            <a:r>
              <a:rPr lang="en-US" sz="1800" b="0" dirty="0">
                <a:solidFill>
                  <a:schemeClr val="bg1"/>
                </a:solidFill>
              </a:rPr>
              <a:t> Module, you can complete the evaluation and earn 1 CRC (Certified Rehabilitation Counselor) credit. </a:t>
            </a:r>
          </a:p>
          <a:p>
            <a:pPr>
              <a:lnSpc>
                <a:spcPct val="120000"/>
              </a:lnSpc>
            </a:pPr>
            <a:r>
              <a:rPr lang="en-US" sz="1800" b="0" dirty="0">
                <a:solidFill>
                  <a:schemeClr val="bg1"/>
                </a:solidFill>
              </a:rPr>
              <a:t>Once you complete the evaluation, your certificate will be emailed to you.</a:t>
            </a:r>
          </a:p>
          <a:p>
            <a:pPr>
              <a:lnSpc>
                <a:spcPct val="120000"/>
              </a:lnSpc>
            </a:pPr>
            <a:r>
              <a:rPr lang="en-US" sz="1800" b="0" dirty="0">
                <a:solidFill>
                  <a:schemeClr val="bg1"/>
                </a:solidFill>
              </a:rPr>
              <a:t>These credits are pre-approved by Commission on Rehabilitation Counselor Certification (CRCC). You can also submit your CRC Credit Certificate for post-approved credit with other licensure or certifying bodies.</a:t>
            </a:r>
          </a:p>
        </p:txBody>
      </p:sp>
      <p:sp>
        <p:nvSpPr>
          <p:cNvPr id="4" name="Slide Number Placeholder 3"/>
          <p:cNvSpPr>
            <a:spLocks noGrp="1"/>
          </p:cNvSpPr>
          <p:nvPr>
            <p:ph type="sldNum" sz="quarter" idx="12"/>
          </p:nvPr>
        </p:nvSpPr>
        <p:spPr/>
        <p:txBody>
          <a:bodyPr/>
          <a:lstStyle/>
          <a:p>
            <a:fld id="{9E519841-B96A-4DD9-B158-9961937F6A4E}" type="slidenum">
              <a:rPr lang="en-US" smtClean="0"/>
              <a:pPr/>
              <a:t>5</a:t>
            </a:fld>
            <a:endParaRPr lang="en-US" dirty="0"/>
          </a:p>
        </p:txBody>
      </p:sp>
    </p:spTree>
    <p:extLst>
      <p:ext uri="{BB962C8B-B14F-4D97-AF65-F5344CB8AC3E}">
        <p14:creationId xmlns:p14="http://schemas.microsoft.com/office/powerpoint/2010/main" val="268053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Modules </a:t>
            </a:r>
            <a:r>
              <a:rPr lang="en-US" dirty="0">
                <a:latin typeface="Calibri" panose="020F0502020204030204" pitchFamily="34" charset="0"/>
              </a:rPr>
              <a:t>1</a:t>
            </a:r>
            <a:r>
              <a:rPr lang="en-US" dirty="0"/>
              <a:t> &amp; </a:t>
            </a:r>
            <a:r>
              <a:rPr lang="en-US" dirty="0">
                <a:latin typeface="Calibri" panose="020F0502020204030204" pitchFamily="34" charset="0"/>
              </a:rPr>
              <a:t>2</a:t>
            </a:r>
          </a:p>
        </p:txBody>
      </p:sp>
      <p:sp>
        <p:nvSpPr>
          <p:cNvPr id="3" name="Content Placeholder 2"/>
          <p:cNvSpPr>
            <a:spLocks noGrp="1"/>
          </p:cNvSpPr>
          <p:nvPr>
            <p:ph idx="1"/>
          </p:nvPr>
        </p:nvSpPr>
        <p:spPr>
          <a:xfrm>
            <a:off x="457200" y="1752600"/>
            <a:ext cx="8229600" cy="4495800"/>
          </a:xfrm>
        </p:spPr>
        <p:txBody>
          <a:bodyPr>
            <a:normAutofit lnSpcReduction="10000"/>
          </a:bodyPr>
          <a:lstStyle/>
          <a:p>
            <a:pPr>
              <a:lnSpc>
                <a:spcPct val="110000"/>
              </a:lnSpc>
            </a:pPr>
            <a:r>
              <a:rPr lang="en-US" sz="1800" dirty="0"/>
              <a:t>Module </a:t>
            </a:r>
            <a:r>
              <a:rPr lang="en-US" sz="1800" dirty="0">
                <a:latin typeface="Calibri" panose="020F0502020204030204" pitchFamily="34" charset="0"/>
              </a:rPr>
              <a:t>1 focused on </a:t>
            </a:r>
            <a:r>
              <a:rPr lang="en-US" sz="1800" dirty="0"/>
              <a:t>ethical considerations in using ROI data; key definitions of ROI terms; and advantages and disadvantages of various ways to report ROI. </a:t>
            </a:r>
          </a:p>
          <a:p>
            <a:pPr>
              <a:lnSpc>
                <a:spcPct val="110000"/>
              </a:lnSpc>
              <a:spcBef>
                <a:spcPts val="600"/>
              </a:spcBef>
            </a:pPr>
            <a:r>
              <a:rPr lang="en-US" sz="1800" dirty="0"/>
              <a:t>Module </a:t>
            </a:r>
            <a:r>
              <a:rPr lang="en-US" sz="1800" dirty="0">
                <a:latin typeface="Calibri" panose="020F0502020204030204" pitchFamily="34" charset="0"/>
              </a:rPr>
              <a:t>2</a:t>
            </a:r>
            <a:r>
              <a:rPr lang="en-US" sz="1800" dirty="0"/>
              <a:t> described the key features of the VR ROI Project approach to estimating ROI:</a:t>
            </a:r>
          </a:p>
          <a:p>
            <a:pPr lvl="1">
              <a:lnSpc>
                <a:spcPct val="110000"/>
              </a:lnSpc>
            </a:pPr>
            <a:r>
              <a:rPr lang="en-US" sz="1800" b="0" dirty="0">
                <a:solidFill>
                  <a:schemeClr val="bg1"/>
                </a:solidFill>
              </a:rPr>
              <a:t>Uses readily-available administrative data</a:t>
            </a:r>
          </a:p>
          <a:p>
            <a:pPr lvl="1">
              <a:lnSpc>
                <a:spcPct val="110000"/>
              </a:lnSpc>
            </a:pPr>
            <a:r>
              <a:rPr lang="en-US" sz="1800" b="0" dirty="0">
                <a:solidFill>
                  <a:schemeClr val="bg1"/>
                </a:solidFill>
              </a:rPr>
              <a:t>Estimates VR’s impact from when services begin</a:t>
            </a:r>
          </a:p>
          <a:p>
            <a:pPr lvl="1">
              <a:lnSpc>
                <a:spcPct val="110000"/>
              </a:lnSpc>
            </a:pPr>
            <a:r>
              <a:rPr lang="en-US" sz="1800" b="0" dirty="0">
                <a:solidFill>
                  <a:schemeClr val="bg1"/>
                </a:solidFill>
              </a:rPr>
              <a:t>Estimates longitudinal VR impacts on employment &amp; earnings</a:t>
            </a:r>
          </a:p>
          <a:p>
            <a:pPr lvl="1">
              <a:lnSpc>
                <a:spcPct val="110000"/>
              </a:lnSpc>
            </a:pPr>
            <a:r>
              <a:rPr lang="en-US" sz="1800" b="0" dirty="0">
                <a:solidFill>
                  <a:schemeClr val="bg1"/>
                </a:solidFill>
              </a:rPr>
              <a:t>Examines VR’s impact for individuals with different disabilities</a:t>
            </a:r>
          </a:p>
          <a:p>
            <a:pPr lvl="1">
              <a:lnSpc>
                <a:spcPct val="110000"/>
              </a:lnSpc>
            </a:pPr>
            <a:r>
              <a:rPr lang="en-US" sz="1800" b="0" dirty="0">
                <a:solidFill>
                  <a:schemeClr val="bg1"/>
                </a:solidFill>
              </a:rPr>
              <a:t>Examines impact of specific types of VR services</a:t>
            </a:r>
          </a:p>
          <a:p>
            <a:pPr lvl="1">
              <a:lnSpc>
                <a:spcPct val="110000"/>
              </a:lnSpc>
            </a:pPr>
            <a:r>
              <a:rPr lang="en-US" sz="1800" b="0" dirty="0">
                <a:solidFill>
                  <a:schemeClr val="bg1"/>
                </a:solidFill>
              </a:rPr>
              <a:t>Uses rigorous statistical model</a:t>
            </a:r>
          </a:p>
          <a:p>
            <a:pPr lvl="1">
              <a:lnSpc>
                <a:spcPct val="110000"/>
              </a:lnSpc>
            </a:pPr>
            <a:r>
              <a:rPr lang="en-US" sz="1800" b="0" dirty="0">
                <a:solidFill>
                  <a:schemeClr val="bg1"/>
                </a:solidFill>
              </a:rPr>
              <a:t>Estimates both service costs and VR impacts at the individual level</a:t>
            </a:r>
          </a:p>
          <a:p>
            <a:pPr>
              <a:lnSpc>
                <a:spcPct val="110000"/>
              </a:lnSpc>
              <a:spcBef>
                <a:spcPts val="600"/>
              </a:spcBef>
            </a:pPr>
            <a:r>
              <a:rPr lang="en-US" sz="1800" dirty="0"/>
              <a:t>The following examples illustrate many of these key features</a:t>
            </a:r>
          </a:p>
        </p:txBody>
      </p:sp>
      <p:sp>
        <p:nvSpPr>
          <p:cNvPr id="4" name="Slide Number Placeholder 3"/>
          <p:cNvSpPr>
            <a:spLocks noGrp="1"/>
          </p:cNvSpPr>
          <p:nvPr>
            <p:ph type="sldNum" sz="quarter" idx="12"/>
          </p:nvPr>
        </p:nvSpPr>
        <p:spPr/>
        <p:txBody>
          <a:bodyPr/>
          <a:lstStyle/>
          <a:p>
            <a:fld id="{9E519841-B96A-4DD9-B158-9961937F6A4E}" type="slidenum">
              <a:rPr lang="en-US" smtClean="0"/>
              <a:pPr/>
              <a:t>6</a:t>
            </a:fld>
            <a:endParaRPr lang="en-US" dirty="0"/>
          </a:p>
        </p:txBody>
      </p:sp>
    </p:spTree>
    <p:extLst>
      <p:ext uri="{BB962C8B-B14F-4D97-AF65-F5344CB8AC3E}">
        <p14:creationId xmlns:p14="http://schemas.microsoft.com/office/powerpoint/2010/main" val="3219722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828800"/>
          </a:xfrm>
        </p:spPr>
        <p:txBody>
          <a:bodyPr>
            <a:normAutofit fontScale="90000"/>
          </a:bodyPr>
          <a:lstStyle/>
          <a:p>
            <a:pPr>
              <a:lnSpc>
                <a:spcPct val="114000"/>
              </a:lnSpc>
            </a:pPr>
            <a:r>
              <a:rPr lang="en-US" dirty="0"/>
              <a:t>Applied Examples to Illustrate Features of the VR–ROI Model</a:t>
            </a:r>
          </a:p>
        </p:txBody>
      </p:sp>
      <p:sp>
        <p:nvSpPr>
          <p:cNvPr id="4" name="Slide Number Placeholder 3"/>
          <p:cNvSpPr>
            <a:spLocks noGrp="1"/>
          </p:cNvSpPr>
          <p:nvPr>
            <p:ph type="sldNum" sz="quarter" idx="12"/>
          </p:nvPr>
        </p:nvSpPr>
        <p:spPr/>
        <p:txBody>
          <a:bodyPr/>
          <a:lstStyle/>
          <a:p>
            <a:fld id="{9E519841-B96A-4DD9-B158-9961937F6A4E}" type="slidenum">
              <a:rPr lang="en-US" smtClean="0"/>
              <a:pPr/>
              <a:t>7</a:t>
            </a:fld>
            <a:endParaRPr lang="en-US" dirty="0"/>
          </a:p>
        </p:txBody>
      </p:sp>
    </p:spTree>
    <p:extLst>
      <p:ext uri="{BB962C8B-B14F-4D97-AF65-F5344CB8AC3E}">
        <p14:creationId xmlns:p14="http://schemas.microsoft.com/office/powerpoint/2010/main" val="111824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Autofit/>
          </a:bodyPr>
          <a:lstStyle/>
          <a:p>
            <a:r>
              <a:rPr lang="en-US" sz="3600" dirty="0"/>
              <a:t>VR – ROI Feature # </a:t>
            </a:r>
            <a:r>
              <a:rPr lang="en-US" sz="3600" dirty="0">
                <a:latin typeface="Calibri" panose="020F0502020204030204" pitchFamily="34" charset="0"/>
              </a:rPr>
              <a:t>3:</a:t>
            </a:r>
            <a:br>
              <a:rPr lang="en-US" sz="3600" dirty="0"/>
            </a:br>
            <a:r>
              <a:rPr lang="en-US" sz="3600" dirty="0"/>
              <a:t>Estimate Longitudinal VR Impacts</a:t>
            </a:r>
            <a:endParaRPr lang="en-US" sz="3600" b="1" dirty="0">
              <a:latin typeface="Calibri" panose="020F0502020204030204" pitchFamily="34" charset="0"/>
            </a:endParaRPr>
          </a:p>
        </p:txBody>
      </p:sp>
      <p:sp>
        <p:nvSpPr>
          <p:cNvPr id="3" name="Content Placeholder 2"/>
          <p:cNvSpPr>
            <a:spLocks noGrp="1"/>
          </p:cNvSpPr>
          <p:nvPr>
            <p:ph idx="1"/>
          </p:nvPr>
        </p:nvSpPr>
        <p:spPr>
          <a:xfrm>
            <a:off x="381000" y="1832429"/>
            <a:ext cx="8382000" cy="4419600"/>
          </a:xfrm>
        </p:spPr>
        <p:txBody>
          <a:bodyPr>
            <a:normAutofit/>
          </a:bodyPr>
          <a:lstStyle/>
          <a:p>
            <a:pPr marL="342900" lvl="1" indent="-342900">
              <a:lnSpc>
                <a:spcPct val="120000"/>
              </a:lnSpc>
              <a:buFont typeface="Times New Roman" panose="02020603050405020304" pitchFamily="18" charset="0"/>
              <a:buChar char="●"/>
            </a:pPr>
            <a:r>
              <a:rPr lang="en-US" sz="2000" b="0" dirty="0">
                <a:solidFill>
                  <a:schemeClr val="bg1"/>
                </a:solidFill>
              </a:rPr>
              <a:t>Recall from Module </a:t>
            </a:r>
            <a:r>
              <a:rPr lang="en-US" sz="2000" b="0" dirty="0">
                <a:solidFill>
                  <a:schemeClr val="bg1"/>
                </a:solidFill>
                <a:latin typeface="Calibri" panose="020F0502020204030204" pitchFamily="34" charset="0"/>
              </a:rPr>
              <a:t>2</a:t>
            </a:r>
            <a:r>
              <a:rPr lang="en-US" sz="2000" b="0" dirty="0">
                <a:solidFill>
                  <a:schemeClr val="bg1"/>
                </a:solidFill>
              </a:rPr>
              <a:t> that the VR-ROI project uses up to </a:t>
            </a:r>
            <a:r>
              <a:rPr lang="en-US" sz="2000" b="0" dirty="0">
                <a:solidFill>
                  <a:schemeClr val="bg1"/>
                </a:solidFill>
                <a:latin typeface="Calibri" panose="020F0502020204030204" pitchFamily="34" charset="0"/>
              </a:rPr>
              <a:t>3</a:t>
            </a:r>
            <a:r>
              <a:rPr lang="en-US" sz="2000" b="0" dirty="0">
                <a:solidFill>
                  <a:schemeClr val="bg1"/>
                </a:solidFill>
              </a:rPr>
              <a:t> years of pre-VR employment &amp; earnings and at least </a:t>
            </a:r>
            <a:r>
              <a:rPr lang="en-US" sz="2000" b="0" dirty="0">
                <a:solidFill>
                  <a:schemeClr val="bg1"/>
                </a:solidFill>
                <a:latin typeface="Calibri" panose="020F0502020204030204" pitchFamily="34" charset="0"/>
              </a:rPr>
              <a:t>5</a:t>
            </a:r>
            <a:r>
              <a:rPr lang="en-US" sz="2000" b="0" dirty="0">
                <a:solidFill>
                  <a:schemeClr val="bg1"/>
                </a:solidFill>
              </a:rPr>
              <a:t> years of post-application data</a:t>
            </a:r>
          </a:p>
          <a:p>
            <a:pPr marL="342900" lvl="1" indent="-342900">
              <a:lnSpc>
                <a:spcPct val="120000"/>
              </a:lnSpc>
              <a:spcBef>
                <a:spcPts val="1200"/>
              </a:spcBef>
              <a:buFont typeface="Times New Roman" panose="02020603050405020304" pitchFamily="18" charset="0"/>
              <a:buChar char="●"/>
            </a:pPr>
            <a:r>
              <a:rPr lang="en-US" sz="2000" b="0" dirty="0">
                <a:solidFill>
                  <a:schemeClr val="bg1"/>
                </a:solidFill>
              </a:rPr>
              <a:t>To illustrate the importance of such longitudinal earnings,  the next two slides displays the earnings impact of a </a:t>
            </a:r>
            <a:r>
              <a:rPr lang="en-US" sz="2000" b="0" dirty="0">
                <a:solidFill>
                  <a:schemeClr val="bg1"/>
                </a:solidFill>
                <a:latin typeface="Calibri" panose="020F0502020204030204" pitchFamily="34" charset="0"/>
              </a:rPr>
              <a:t>1988</a:t>
            </a:r>
            <a:r>
              <a:rPr lang="en-US" sz="2000" b="0" dirty="0">
                <a:solidFill>
                  <a:schemeClr val="bg1"/>
                </a:solidFill>
              </a:rPr>
              <a:t> pilot demonstration for transitioning youth, PERT.</a:t>
            </a:r>
          </a:p>
          <a:p>
            <a:pPr marL="342900" lvl="1" indent="-342900">
              <a:lnSpc>
                <a:spcPct val="120000"/>
              </a:lnSpc>
              <a:spcBef>
                <a:spcPts val="1200"/>
              </a:spcBef>
              <a:buFont typeface="Times New Roman" panose="02020603050405020304" pitchFamily="18" charset="0"/>
              <a:buChar char="●"/>
            </a:pPr>
            <a:r>
              <a:rPr lang="en-US" sz="2000" b="0" dirty="0">
                <a:solidFill>
                  <a:schemeClr val="bg1"/>
                </a:solidFill>
              </a:rPr>
              <a:t>Additional information about PERT and its evaluation can be found in citations included at the end of this presentation.</a:t>
            </a:r>
          </a:p>
          <a:p>
            <a:pPr marL="692150" lvl="2" indent="-342900">
              <a:lnSpc>
                <a:spcPct val="120000"/>
              </a:lnSpc>
              <a:spcBef>
                <a:spcPts val="0"/>
              </a:spcBef>
              <a:buFont typeface="Wingdings" panose="05000000000000000000" pitchFamily="2" charset="2"/>
              <a:buChar char="Ø"/>
            </a:pPr>
            <a:endParaRPr lang="en-US" sz="2200" dirty="0"/>
          </a:p>
        </p:txBody>
      </p:sp>
      <p:sp>
        <p:nvSpPr>
          <p:cNvPr id="5" name="Slide Number Placeholder 4"/>
          <p:cNvSpPr>
            <a:spLocks noGrp="1"/>
          </p:cNvSpPr>
          <p:nvPr>
            <p:ph type="sldNum" sz="quarter" idx="12"/>
          </p:nvPr>
        </p:nvSpPr>
        <p:spPr/>
        <p:txBody>
          <a:bodyPr/>
          <a:lstStyle/>
          <a:p>
            <a:fld id="{D16A726E-2B96-4BA6-A450-B9EC1DA92DA1}" type="slidenum">
              <a:rPr lang="en-US" smtClean="0"/>
              <a:pPr/>
              <a:t>8</a:t>
            </a:fld>
            <a:endParaRPr lang="en-US" dirty="0"/>
          </a:p>
        </p:txBody>
      </p:sp>
    </p:spTree>
    <p:extLst>
      <p:ext uri="{BB962C8B-B14F-4D97-AF65-F5344CB8AC3E}">
        <p14:creationId xmlns:p14="http://schemas.microsoft.com/office/powerpoint/2010/main" val="605658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4000" dirty="0"/>
              <a:t>VR – ROI Feature # </a:t>
            </a:r>
            <a:r>
              <a:rPr lang="en-US" sz="4000" dirty="0">
                <a:latin typeface="Calibri" panose="020F0502020204030204" pitchFamily="34" charset="0"/>
              </a:rPr>
              <a:t>3:</a:t>
            </a:r>
            <a:br>
              <a:rPr lang="en-US" sz="4000" dirty="0"/>
            </a:br>
            <a:r>
              <a:rPr lang="en-US" sz="4000" dirty="0"/>
              <a:t>Estimate Longitudinal VR Impacts</a:t>
            </a:r>
          </a:p>
        </p:txBody>
      </p:sp>
      <p:sp>
        <p:nvSpPr>
          <p:cNvPr id="3" name="Content Placeholder 2"/>
          <p:cNvSpPr>
            <a:spLocks noGrp="1"/>
          </p:cNvSpPr>
          <p:nvPr>
            <p:ph idx="1"/>
          </p:nvPr>
        </p:nvSpPr>
        <p:spPr>
          <a:xfrm>
            <a:off x="457200" y="1828800"/>
            <a:ext cx="8229600" cy="4343400"/>
          </a:xfrm>
        </p:spPr>
        <p:txBody>
          <a:bodyPr>
            <a:normAutofit/>
          </a:bodyPr>
          <a:lstStyle/>
          <a:p>
            <a:pPr marL="342900" lvl="1" indent="-342900">
              <a:lnSpc>
                <a:spcPct val="110000"/>
              </a:lnSpc>
              <a:buFont typeface="Times New Roman" panose="02020603050405020304" pitchFamily="18" charset="0"/>
              <a:buChar char="●"/>
            </a:pPr>
            <a:r>
              <a:rPr lang="en-US" sz="1900" b="0" dirty="0">
                <a:solidFill>
                  <a:schemeClr val="bg1"/>
                </a:solidFill>
              </a:rPr>
              <a:t>PERT (Postsecondary Education Rehabilitation and Transition) is a collaborative effort between the Virginia’s VR agency, Wilson Workforce Rehabilitation Center (WWRC),  and the Department of Education.</a:t>
            </a:r>
          </a:p>
          <a:p>
            <a:pPr marL="342900" lvl="1" indent="-342900">
              <a:lnSpc>
                <a:spcPct val="110000"/>
              </a:lnSpc>
              <a:buFont typeface="Times New Roman" panose="02020603050405020304" pitchFamily="18" charset="0"/>
              <a:buChar char="●"/>
            </a:pPr>
            <a:r>
              <a:rPr lang="en-US" sz="1900" b="0" dirty="0">
                <a:solidFill>
                  <a:schemeClr val="bg1"/>
                </a:solidFill>
              </a:rPr>
              <a:t>It’s for high school students with disabilities who are selected by local school divisions.</a:t>
            </a:r>
          </a:p>
          <a:p>
            <a:pPr marL="342900" lvl="1" indent="-342900">
              <a:lnSpc>
                <a:spcPct val="110000"/>
              </a:lnSpc>
              <a:buFont typeface="Times New Roman" panose="02020603050405020304" pitchFamily="18" charset="0"/>
              <a:buChar char="●"/>
            </a:pPr>
            <a:r>
              <a:rPr lang="en-US" sz="1900" b="0" dirty="0">
                <a:solidFill>
                  <a:schemeClr val="bg1"/>
                </a:solidFill>
              </a:rPr>
              <a:t>PERT provides a </a:t>
            </a:r>
            <a:r>
              <a:rPr lang="en-US" sz="1900" b="0" dirty="0">
                <a:solidFill>
                  <a:schemeClr val="bg1"/>
                </a:solidFill>
                <a:latin typeface="Calibri" panose="020F0502020204030204" pitchFamily="34" charset="0"/>
              </a:rPr>
              <a:t>12</a:t>
            </a:r>
            <a:r>
              <a:rPr lang="en-US" sz="1900" b="0" dirty="0">
                <a:solidFill>
                  <a:schemeClr val="bg1"/>
                </a:solidFill>
              </a:rPr>
              <a:t>-day, in-residence, comprehensive career and independent living skills assessments assessment at WWRC.</a:t>
            </a:r>
          </a:p>
          <a:p>
            <a:pPr marL="342900" lvl="1" indent="-342900">
              <a:lnSpc>
                <a:spcPct val="110000"/>
              </a:lnSpc>
              <a:buFont typeface="Times New Roman" panose="02020603050405020304" pitchFamily="18" charset="0"/>
              <a:buChar char="●"/>
            </a:pPr>
            <a:r>
              <a:rPr lang="en-US" sz="1900" b="0" dirty="0">
                <a:solidFill>
                  <a:schemeClr val="bg1"/>
                </a:solidFill>
              </a:rPr>
              <a:t>A follow-up report is shared with the student and family, the VR agency, and the school.</a:t>
            </a:r>
          </a:p>
          <a:p>
            <a:pPr marL="342900" lvl="1" indent="-342900">
              <a:lnSpc>
                <a:spcPct val="110000"/>
              </a:lnSpc>
              <a:buFont typeface="Times New Roman" panose="02020603050405020304" pitchFamily="18" charset="0"/>
              <a:buChar char="●"/>
            </a:pPr>
            <a:r>
              <a:rPr lang="en-US" sz="1900" b="0" dirty="0">
                <a:solidFill>
                  <a:schemeClr val="bg1"/>
                </a:solidFill>
              </a:rPr>
              <a:t>The report is implemented during remaining high school years and the student might receive subsequent VR services.</a:t>
            </a:r>
          </a:p>
          <a:p>
            <a:endParaRPr lang="en-US" dirty="0"/>
          </a:p>
        </p:txBody>
      </p:sp>
      <p:sp>
        <p:nvSpPr>
          <p:cNvPr id="4" name="Slide Number Placeholder 3"/>
          <p:cNvSpPr>
            <a:spLocks noGrp="1"/>
          </p:cNvSpPr>
          <p:nvPr>
            <p:ph type="sldNum" sz="quarter" idx="12"/>
          </p:nvPr>
        </p:nvSpPr>
        <p:spPr/>
        <p:txBody>
          <a:bodyPr/>
          <a:lstStyle/>
          <a:p>
            <a:fld id="{9E519841-B96A-4DD9-B158-9961937F6A4E}" type="slidenum">
              <a:rPr lang="en-US" smtClean="0"/>
              <a:pPr/>
              <a:t>9</a:t>
            </a:fld>
            <a:endParaRPr lang="en-US" dirty="0"/>
          </a:p>
        </p:txBody>
      </p:sp>
    </p:spTree>
    <p:extLst>
      <p:ext uri="{BB962C8B-B14F-4D97-AF65-F5344CB8AC3E}">
        <p14:creationId xmlns:p14="http://schemas.microsoft.com/office/powerpoint/2010/main" val="775372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5" ma:contentTypeDescription="Create a new document." ma:contentTypeScope="" ma:versionID="94fae2d5d10f394164130df946a51e40">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4cf07b64d3cf56c5eb246f0ed4bf271d"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F537F0-C99F-410F-A1ED-FD0FE49E43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9d15e-ee5c-48f1-9d99-365d542a9913"/>
    <ds:schemaRef ds:uri="4ba7d84b-d7bd-46b4-a66c-7a610aef4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087282-E751-442D-9384-EAB9DD2FDF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Focus.thmx</Template>
  <TotalTime>23687</TotalTime>
  <Words>3171</Words>
  <Application>Microsoft Office PowerPoint</Application>
  <PresentationFormat>On-screen Show (4:3)</PresentationFormat>
  <Paragraphs>233</Paragraphs>
  <Slides>30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Century Schoolbook</vt:lpstr>
      <vt:lpstr>Corbel</vt:lpstr>
      <vt:lpstr>Courier New</vt:lpstr>
      <vt:lpstr>Open Sans</vt:lpstr>
      <vt:lpstr>Times New Roman</vt:lpstr>
      <vt:lpstr>Wingdings</vt:lpstr>
      <vt:lpstr>Focus</vt:lpstr>
      <vt:lpstr>Return on Investment  in Vocational Rehabilitation:   A Primer</vt:lpstr>
      <vt:lpstr>Overview and Instructions</vt:lpstr>
      <vt:lpstr>Overview</vt:lpstr>
      <vt:lpstr>Beginning Instructions</vt:lpstr>
      <vt:lpstr>Continuing Education</vt:lpstr>
      <vt:lpstr>Review of Modules 1 &amp; 2</vt:lpstr>
      <vt:lpstr>Applied Examples to Illustrate Features of the VR–ROI Model</vt:lpstr>
      <vt:lpstr>VR – ROI Feature # 3: Estimate Longitudinal VR Impacts</vt:lpstr>
      <vt:lpstr>VR – ROI Feature # 3: Estimate Longitudinal VR Impacts</vt:lpstr>
      <vt:lpstr>VR – ROI Feature # 3: Estimate Longitudinal VR Impacts</vt:lpstr>
      <vt:lpstr>VR – ROI Features # 4 &amp; 5:  Estimated Impacts by Service &amp; Disabling Condition  (1 of 3)</vt:lpstr>
      <vt:lpstr>VR – ROI Features # 4 &amp; 5:  Estimated Impacts by Service &amp; Disabling Condition (2 of 3)</vt:lpstr>
      <vt:lpstr>VR – ROI Features # 4 &amp; 5:  Estimated Impacts by Service &amp; Disabling Condition (3 of 3)</vt:lpstr>
      <vt:lpstr>Service Effects on Labor Market Outcomes for People with Mental Illness (1 of 2) (DARS SFY 2000 Applicants)</vt:lpstr>
      <vt:lpstr>Service Effects on Labor Market Outcomes for People with Mental Illness: Short-Run Impacts (DARS SFY 2000 Applicants)</vt:lpstr>
      <vt:lpstr>Service Effects on Labor Market Outcomes for People with Mental Illness: Long-Run Impacts (DARS SFY 2000 Applicants)</vt:lpstr>
      <vt:lpstr>Service Effects on Labor Market Outcomes for People with Cognitive Impairments (1 of 2) (DARS SFY 2000 Applicants)</vt:lpstr>
      <vt:lpstr>Service Effects on Labor Market Outcomes for People with Cognitive Impairments (2 of 2) (DARS SFY 2000 Applicants)</vt:lpstr>
      <vt:lpstr>Service Effects on Labor Market Outcomes for People with Physical Impairments (1 of 2) (DARS SFY 2000 Applicants)</vt:lpstr>
      <vt:lpstr>Service Effects on Labor Market Outcomes for People with Physical Impairments (2 of 2) (DARS SFY 2000 Applicants)</vt:lpstr>
      <vt:lpstr>VR – ROI Feature # 6: Rigorous Statistical Model</vt:lpstr>
      <vt:lpstr>Service Effects for People with Mental Illness (DARS SFY 2000 Applicants): Simple Comparisons  vs.  VR-ROI Model</vt:lpstr>
      <vt:lpstr>VR – ROI Feature # 7 (1 of 4): Estimates Made at Individual Level </vt:lpstr>
      <vt:lpstr>VR – ROI Feature # 7 (2 of 4): ROI of a Collaborative Transition Program</vt:lpstr>
      <vt:lpstr>VR – ROI Feature # 7 (3 of 4): Virginia DARS VR ROI “Elevator Speech”</vt:lpstr>
      <vt:lpstr>VR – ROI Feature # 7 (4 of 4): Annualized ROR (IRR) by Disability Group</vt:lpstr>
      <vt:lpstr>Annualized ROR by Disability Group: Discussion</vt:lpstr>
      <vt:lpstr>Conclusion</vt:lpstr>
      <vt:lpstr>References  (1 of 2)</vt:lpstr>
      <vt:lpstr>References  (2 of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jkester</dc:creator>
  <cp:lastModifiedBy>Erin Beck</cp:lastModifiedBy>
  <cp:revision>878</cp:revision>
  <cp:lastPrinted>2016-10-22T16:02:50Z</cp:lastPrinted>
  <dcterms:created xsi:type="dcterms:W3CDTF">2015-07-06T13:33:01Z</dcterms:created>
  <dcterms:modified xsi:type="dcterms:W3CDTF">2023-06-12T13:40:46Z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TC103852691033</vt:lpwstr>
  </property>
</Properties>
</file>