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ags/tag2.xml" ContentType="application/vnd.openxmlformats-officedocument.presentationml.tags+xml"/>
  <Override PartName="/ppt/theme/themeOverride2.xml" ContentType="application/vnd.openxmlformats-officedocument.themeOverr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21" r:id="rId2"/>
  </p:sldMasterIdLst>
  <p:notesMasterIdLst>
    <p:notesMasterId r:id="rId35"/>
  </p:notesMasterIdLst>
  <p:sldIdLst>
    <p:sldId id="288" r:id="rId3"/>
    <p:sldId id="292" r:id="rId4"/>
    <p:sldId id="294" r:id="rId5"/>
    <p:sldId id="257" r:id="rId6"/>
    <p:sldId id="295" r:id="rId7"/>
    <p:sldId id="297" r:id="rId8"/>
    <p:sldId id="260" r:id="rId9"/>
    <p:sldId id="285" r:id="rId10"/>
    <p:sldId id="266" r:id="rId11"/>
    <p:sldId id="286" r:id="rId12"/>
    <p:sldId id="280" r:id="rId13"/>
    <p:sldId id="281" r:id="rId14"/>
    <p:sldId id="273"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 id="315" r:id="rId33"/>
    <p:sldId id="316" r:id="rId34"/>
  </p:sldIdLst>
  <p:sldSz cx="9144000" cy="6858000" type="screen4x3"/>
  <p:notesSz cx="6858000" cy="9144000"/>
  <p:custDataLst>
    <p:tags r:id="rId3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customXml" Target="../customXml/item2.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resa Kulow" userId="b0e1690b-5e60-4f2f-a850-8c6fd8336e9a" providerId="ADAL" clId="{7EDFA55B-F2F4-44C1-926C-2B2BF61B0255}"/>
    <pc:docChg chg="custSel modSld modMainMaster replTag">
      <pc:chgData name="Theresa Kulow" userId="b0e1690b-5e60-4f2f-a850-8c6fd8336e9a" providerId="ADAL" clId="{7EDFA55B-F2F4-44C1-926C-2B2BF61B0255}" dt="2023-10-11T22:15:20.438" v="19"/>
      <pc:docMkLst>
        <pc:docMk/>
      </pc:docMkLst>
      <pc:sldChg chg="replTag">
        <pc:chgData name="Theresa Kulow" userId="b0e1690b-5e60-4f2f-a850-8c6fd8336e9a" providerId="ADAL" clId="{7EDFA55B-F2F4-44C1-926C-2B2BF61B0255}" dt="2023-10-11T22:15:20.438" v="19"/>
        <pc:sldMkLst>
          <pc:docMk/>
          <pc:sldMk cId="0" sldId="288"/>
        </pc:sldMkLst>
      </pc:sldChg>
      <pc:sldMasterChg chg="modSldLayout">
        <pc:chgData name="Theresa Kulow" userId="b0e1690b-5e60-4f2f-a850-8c6fd8336e9a" providerId="ADAL" clId="{7EDFA55B-F2F4-44C1-926C-2B2BF61B0255}" dt="2023-10-11T22:15:13.688" v="18"/>
        <pc:sldMasterMkLst>
          <pc:docMk/>
          <pc:sldMasterMk cId="0" sldId="2147483660"/>
        </pc:sldMasterMkLst>
        <pc:sldLayoutChg chg="replTag delTag">
          <pc:chgData name="Theresa Kulow" userId="b0e1690b-5e60-4f2f-a850-8c6fd8336e9a" providerId="ADAL" clId="{7EDFA55B-F2F4-44C1-926C-2B2BF61B0255}" dt="2023-10-11T22:15:05.287" v="7"/>
          <pc:sldLayoutMkLst>
            <pc:docMk/>
            <pc:sldMasterMk cId="0" sldId="2147483660"/>
            <pc:sldLayoutMk cId="2549441552" sldId="2147483810"/>
          </pc:sldLayoutMkLst>
        </pc:sldLayoutChg>
        <pc:sldLayoutChg chg="replTag delTag">
          <pc:chgData name="Theresa Kulow" userId="b0e1690b-5e60-4f2f-a850-8c6fd8336e9a" providerId="ADAL" clId="{7EDFA55B-F2F4-44C1-926C-2B2BF61B0255}" dt="2023-10-11T22:15:11.687" v="15"/>
          <pc:sldLayoutMkLst>
            <pc:docMk/>
            <pc:sldMasterMk cId="0" sldId="2147483660"/>
            <pc:sldLayoutMk cId="2731404003" sldId="2147483811"/>
          </pc:sldLayoutMkLst>
        </pc:sldLayoutChg>
        <pc:sldLayoutChg chg="replTag delTag">
          <pc:chgData name="Theresa Kulow" userId="b0e1690b-5e60-4f2f-a850-8c6fd8336e9a" providerId="ADAL" clId="{7EDFA55B-F2F4-44C1-926C-2B2BF61B0255}" dt="2023-10-11T22:15:13.688" v="18"/>
          <pc:sldLayoutMkLst>
            <pc:docMk/>
            <pc:sldMasterMk cId="0" sldId="2147483660"/>
            <pc:sldLayoutMk cId="541690564" sldId="2147483814"/>
          </pc:sldLayoutMkLst>
        </pc:sldLayoutChg>
        <pc:sldLayoutChg chg="replTag delTag">
          <pc:chgData name="Theresa Kulow" userId="b0e1690b-5e60-4f2f-a850-8c6fd8336e9a" providerId="ADAL" clId="{7EDFA55B-F2F4-44C1-926C-2B2BF61B0255}" dt="2023-10-11T22:15:07.036" v="10"/>
          <pc:sldLayoutMkLst>
            <pc:docMk/>
            <pc:sldMasterMk cId="0" sldId="2147483660"/>
            <pc:sldLayoutMk cId="1926272121" sldId="214748381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98E5AC-8804-4376-A200-0D045AF593B0}" type="doc">
      <dgm:prSet loTypeId="urn:microsoft.com/office/officeart/2005/8/layout/vList5" loCatId="list" qsTypeId="urn:microsoft.com/office/officeart/2005/8/quickstyle/simple5" qsCatId="simple" csTypeId="urn:microsoft.com/office/officeart/2005/8/colors/colorful1#1" csCatId="colorful" phldr="1"/>
      <dgm:spPr/>
      <dgm:t>
        <a:bodyPr/>
        <a:lstStyle/>
        <a:p>
          <a:endParaRPr lang="en-US"/>
        </a:p>
      </dgm:t>
    </dgm:pt>
    <dgm:pt modelId="{9EA23449-A279-4341-B7F6-B5CD258894DD}">
      <dgm:prSet phldrT="[Text]" custT="1"/>
      <dgm:spPr>
        <a:xfrm>
          <a:off x="0" y="3276597"/>
          <a:ext cx="7455931" cy="1570601"/>
        </a:xfrm>
        <a:gradFill rotWithShape="0">
          <a:gsLst>
            <a:gs pos="0">
              <a:srgbClr val="7598D9">
                <a:hueOff val="0"/>
                <a:satOff val="0"/>
                <a:lumOff val="0"/>
                <a:alphaOff val="0"/>
                <a:shade val="63000"/>
                <a:satMod val="165000"/>
              </a:srgbClr>
            </a:gs>
            <a:gs pos="30000">
              <a:srgbClr val="7598D9">
                <a:hueOff val="0"/>
                <a:satOff val="0"/>
                <a:lumOff val="0"/>
                <a:alphaOff val="0"/>
                <a:shade val="58000"/>
                <a:satMod val="165000"/>
              </a:srgbClr>
            </a:gs>
            <a:gs pos="75000">
              <a:srgbClr val="7598D9">
                <a:hueOff val="0"/>
                <a:satOff val="0"/>
                <a:lumOff val="0"/>
                <a:alphaOff val="0"/>
                <a:shade val="30000"/>
                <a:satMod val="175000"/>
              </a:srgbClr>
            </a:gs>
            <a:gs pos="100000">
              <a:srgbClr val="7598D9">
                <a:hueOff val="0"/>
                <a:satOff val="0"/>
                <a:lumOff val="0"/>
                <a:alphaOff val="0"/>
                <a:shade val="15000"/>
                <a:satMod val="175000"/>
              </a:srgb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ysClr val="window" lastClr="FFFFFF"/>
          </a:contourClr>
        </a:sp3d>
      </dgm:spPr>
      <dgm:t>
        <a:bodyPr/>
        <a:lstStyle/>
        <a:p>
          <a:r>
            <a:rPr lang="en-US" sz="2700" dirty="0">
              <a:solidFill>
                <a:sysClr val="window" lastClr="FFFFFF"/>
              </a:solidFill>
              <a:latin typeface="Century Schoolbook"/>
              <a:ea typeface="+mn-ea"/>
              <a:cs typeface="+mn-cs"/>
            </a:rPr>
            <a:t>PERT May Affect the Efficiency of DARS Services on Employment Outcomes</a:t>
          </a:r>
        </a:p>
      </dgm:t>
    </dgm:pt>
    <dgm:pt modelId="{D421178E-FACD-4056-8A01-C4CA78EBA59B}" type="parTrans" cxnId="{8F5422D2-87EF-4517-99C0-67D2C5014C2F}">
      <dgm:prSet/>
      <dgm:spPr/>
      <dgm:t>
        <a:bodyPr/>
        <a:lstStyle/>
        <a:p>
          <a:endParaRPr lang="en-US"/>
        </a:p>
      </dgm:t>
    </dgm:pt>
    <dgm:pt modelId="{B4762FCB-3F7E-414E-8845-5EE7F9F90C2E}" type="sibTrans" cxnId="{8F5422D2-87EF-4517-99C0-67D2C5014C2F}">
      <dgm:prSet/>
      <dgm:spPr/>
      <dgm:t>
        <a:bodyPr/>
        <a:lstStyle/>
        <a:p>
          <a:endParaRPr lang="en-US"/>
        </a:p>
      </dgm:t>
    </dgm:pt>
    <dgm:pt modelId="{D7F4D094-9207-43D9-91B8-4FDE6871DE97}">
      <dgm:prSet phldrT="[Text]" custT="1"/>
      <dgm:spPr>
        <a:xfrm>
          <a:off x="4" y="1651511"/>
          <a:ext cx="7460313" cy="1570601"/>
        </a:xfrm>
        <a:gradFill rotWithShape="0">
          <a:gsLst>
            <a:gs pos="0">
              <a:srgbClr val="B32C16">
                <a:hueOff val="0"/>
                <a:satOff val="0"/>
                <a:lumOff val="0"/>
                <a:alphaOff val="0"/>
                <a:shade val="63000"/>
                <a:satMod val="165000"/>
              </a:srgbClr>
            </a:gs>
            <a:gs pos="30000">
              <a:srgbClr val="B32C16">
                <a:hueOff val="0"/>
                <a:satOff val="0"/>
                <a:lumOff val="0"/>
                <a:alphaOff val="0"/>
                <a:shade val="58000"/>
                <a:satMod val="165000"/>
              </a:srgbClr>
            </a:gs>
            <a:gs pos="75000">
              <a:srgbClr val="B32C16">
                <a:hueOff val="0"/>
                <a:satOff val="0"/>
                <a:lumOff val="0"/>
                <a:alphaOff val="0"/>
                <a:shade val="30000"/>
                <a:satMod val="175000"/>
              </a:srgbClr>
            </a:gs>
            <a:gs pos="100000">
              <a:srgbClr val="B32C16">
                <a:hueOff val="0"/>
                <a:satOff val="0"/>
                <a:lumOff val="0"/>
                <a:alphaOff val="0"/>
                <a:shade val="15000"/>
                <a:satMod val="175000"/>
              </a:srgb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ysClr val="window" lastClr="FFFFFF"/>
          </a:contourClr>
        </a:sp3d>
      </dgm:spPr>
      <dgm:t>
        <a:bodyPr/>
        <a:lstStyle/>
        <a:p>
          <a:r>
            <a:rPr lang="en-US" sz="2700" dirty="0">
              <a:solidFill>
                <a:sysClr val="window" lastClr="FFFFFF"/>
              </a:solidFill>
              <a:latin typeface="Century Schoolbook"/>
              <a:ea typeface="+mn-ea"/>
              <a:cs typeface="+mn-cs"/>
            </a:rPr>
            <a:t>PERT May Affect the Efficiency of Remaining School Time on Employment Outcomes</a:t>
          </a:r>
        </a:p>
      </dgm:t>
    </dgm:pt>
    <dgm:pt modelId="{0782FB71-D99B-43B4-9CCF-60B762399301}" type="parTrans" cxnId="{788F8BDD-A946-4ADB-BA4A-2C6466F02F89}">
      <dgm:prSet/>
      <dgm:spPr/>
      <dgm:t>
        <a:bodyPr/>
        <a:lstStyle/>
        <a:p>
          <a:endParaRPr lang="en-US"/>
        </a:p>
      </dgm:t>
    </dgm:pt>
    <dgm:pt modelId="{D3A85E8D-3A29-49B0-B847-3C326F57DCF0}" type="sibTrans" cxnId="{788F8BDD-A946-4ADB-BA4A-2C6466F02F89}">
      <dgm:prSet/>
      <dgm:spPr/>
      <dgm:t>
        <a:bodyPr/>
        <a:lstStyle/>
        <a:p>
          <a:endParaRPr lang="en-US"/>
        </a:p>
      </dgm:t>
    </dgm:pt>
    <dgm:pt modelId="{8A23FD14-D871-4B33-8660-F2569F2E3146}">
      <dgm:prSet phldrT="[Text]" custT="1"/>
      <dgm:spPr>
        <a:xfrm>
          <a:off x="0" y="0"/>
          <a:ext cx="7467591" cy="1570601"/>
        </a:xfrm>
        <a:gradFill rotWithShape="0">
          <a:gsLst>
            <a:gs pos="0">
              <a:srgbClr val="F5CD2D">
                <a:hueOff val="0"/>
                <a:satOff val="0"/>
                <a:lumOff val="0"/>
                <a:alphaOff val="0"/>
                <a:shade val="63000"/>
                <a:satMod val="165000"/>
              </a:srgbClr>
            </a:gs>
            <a:gs pos="30000">
              <a:srgbClr val="F5CD2D">
                <a:hueOff val="0"/>
                <a:satOff val="0"/>
                <a:lumOff val="0"/>
                <a:alphaOff val="0"/>
                <a:shade val="58000"/>
                <a:satMod val="165000"/>
              </a:srgbClr>
            </a:gs>
            <a:gs pos="75000">
              <a:srgbClr val="F5CD2D">
                <a:hueOff val="0"/>
                <a:satOff val="0"/>
                <a:lumOff val="0"/>
                <a:alphaOff val="0"/>
                <a:shade val="30000"/>
                <a:satMod val="175000"/>
              </a:srgbClr>
            </a:gs>
            <a:gs pos="100000">
              <a:srgbClr val="F5CD2D">
                <a:hueOff val="0"/>
                <a:satOff val="0"/>
                <a:lumOff val="0"/>
                <a:alphaOff val="0"/>
                <a:shade val="15000"/>
                <a:satMod val="175000"/>
              </a:srgb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ysClr val="window" lastClr="FFFFFF"/>
          </a:contourClr>
        </a:sp3d>
      </dgm:spPr>
      <dgm:t>
        <a:bodyPr/>
        <a:lstStyle/>
        <a:p>
          <a:r>
            <a:rPr lang="en-US" sz="2700" dirty="0">
              <a:solidFill>
                <a:sysClr val="window" lastClr="FFFFFF"/>
              </a:solidFill>
              <a:latin typeface="Century Schoolbook"/>
              <a:ea typeface="+mn-ea"/>
              <a:cs typeface="+mn-cs"/>
            </a:rPr>
            <a:t>PERT Services Alone May Directly Affect Employment Outcomes</a:t>
          </a:r>
        </a:p>
      </dgm:t>
    </dgm:pt>
    <dgm:pt modelId="{22AA34EA-8948-471F-A560-1364648B43C9}" type="parTrans" cxnId="{7C3CDD3A-AC67-41D3-9500-94FEE8EA236D}">
      <dgm:prSet/>
      <dgm:spPr/>
      <dgm:t>
        <a:bodyPr/>
        <a:lstStyle/>
        <a:p>
          <a:endParaRPr lang="en-US"/>
        </a:p>
      </dgm:t>
    </dgm:pt>
    <dgm:pt modelId="{B2D217A9-FD8D-46A5-891C-FD3DC3AA597E}" type="sibTrans" cxnId="{7C3CDD3A-AC67-41D3-9500-94FEE8EA236D}">
      <dgm:prSet/>
      <dgm:spPr/>
      <dgm:t>
        <a:bodyPr/>
        <a:lstStyle/>
        <a:p>
          <a:endParaRPr lang="en-US"/>
        </a:p>
      </dgm:t>
    </dgm:pt>
    <dgm:pt modelId="{D7992BDE-9090-462C-8384-61AA4A93C8BD}" type="pres">
      <dgm:prSet presAssocID="{8798E5AC-8804-4376-A200-0D045AF593B0}" presName="Name0" presStyleCnt="0">
        <dgm:presLayoutVars>
          <dgm:dir/>
          <dgm:animLvl val="lvl"/>
          <dgm:resizeHandles val="exact"/>
        </dgm:presLayoutVars>
      </dgm:prSet>
      <dgm:spPr/>
    </dgm:pt>
    <dgm:pt modelId="{635CD8E9-FA54-420D-973D-B9A25DC4BDFB}" type="pres">
      <dgm:prSet presAssocID="{9EA23449-A279-4341-B7F6-B5CD258894DD}" presName="linNode" presStyleCnt="0"/>
      <dgm:spPr/>
    </dgm:pt>
    <dgm:pt modelId="{1135831E-D343-4CFC-BBED-A8B0161A233E}" type="pres">
      <dgm:prSet presAssocID="{9EA23449-A279-4341-B7F6-B5CD258894DD}" presName="parentText" presStyleLbl="node1" presStyleIdx="0" presStyleCnt="3" custScaleX="2000000" custLinFactY="100000" custLinFactNeighborX="-977" custLinFactNeighborY="108469">
        <dgm:presLayoutVars>
          <dgm:chMax val="1"/>
          <dgm:bulletEnabled val="1"/>
        </dgm:presLayoutVars>
      </dgm:prSet>
      <dgm:spPr>
        <a:prstGeom prst="roundRect">
          <a:avLst/>
        </a:prstGeom>
      </dgm:spPr>
    </dgm:pt>
    <dgm:pt modelId="{B905C868-37FC-4B5E-8BE3-4E5F648867C5}" type="pres">
      <dgm:prSet presAssocID="{B4762FCB-3F7E-414E-8845-5EE7F9F90C2E}" presName="sp" presStyleCnt="0"/>
      <dgm:spPr/>
    </dgm:pt>
    <dgm:pt modelId="{3BC71C45-5736-4E0E-893F-1ADB941BA63D}" type="pres">
      <dgm:prSet presAssocID="{D7F4D094-9207-43D9-91B8-4FDE6871DE97}" presName="linNode" presStyleCnt="0"/>
      <dgm:spPr/>
    </dgm:pt>
    <dgm:pt modelId="{5F0E9F71-BFC7-4B13-AB5B-07E90D41B4EE}" type="pres">
      <dgm:prSet presAssocID="{D7F4D094-9207-43D9-91B8-4FDE6871DE97}" presName="parentText" presStyleLbl="node1" presStyleIdx="1" presStyleCnt="3" custScaleX="277778">
        <dgm:presLayoutVars>
          <dgm:chMax val="1"/>
          <dgm:bulletEnabled val="1"/>
        </dgm:presLayoutVars>
      </dgm:prSet>
      <dgm:spPr>
        <a:prstGeom prst="roundRect">
          <a:avLst/>
        </a:prstGeom>
      </dgm:spPr>
    </dgm:pt>
    <dgm:pt modelId="{42370C48-3093-481D-BDA9-BBCCEE3450C2}" type="pres">
      <dgm:prSet presAssocID="{D3A85E8D-3A29-49B0-B847-3C326F57DCF0}" presName="sp" presStyleCnt="0"/>
      <dgm:spPr/>
    </dgm:pt>
    <dgm:pt modelId="{5E27BD0F-2188-4CBE-837D-D2A9D1DCC3AF}" type="pres">
      <dgm:prSet presAssocID="{8A23FD14-D871-4B33-8660-F2569F2E3146}" presName="linNode" presStyleCnt="0"/>
      <dgm:spPr/>
    </dgm:pt>
    <dgm:pt modelId="{FDE40D72-E480-4179-82A7-77C67C8C4100}" type="pres">
      <dgm:prSet presAssocID="{8A23FD14-D871-4B33-8660-F2569F2E3146}" presName="parentText" presStyleLbl="node1" presStyleIdx="2" presStyleCnt="3" custScaleX="278049" custLinFactY="-100000" custLinFactNeighborX="-2837" custLinFactNeighborY="-110152">
        <dgm:presLayoutVars>
          <dgm:chMax val="1"/>
          <dgm:bulletEnabled val="1"/>
        </dgm:presLayoutVars>
      </dgm:prSet>
      <dgm:spPr>
        <a:prstGeom prst="roundRect">
          <a:avLst/>
        </a:prstGeom>
      </dgm:spPr>
    </dgm:pt>
  </dgm:ptLst>
  <dgm:cxnLst>
    <dgm:cxn modelId="{40ABEE06-7131-4883-A9E6-9BE271640383}" type="presOf" srcId="{8A23FD14-D871-4B33-8660-F2569F2E3146}" destId="{FDE40D72-E480-4179-82A7-77C67C8C4100}" srcOrd="0" destOrd="0" presId="urn:microsoft.com/office/officeart/2005/8/layout/vList5"/>
    <dgm:cxn modelId="{1CABAA07-9287-404B-A9E0-D1262DD5C899}" type="presOf" srcId="{9EA23449-A279-4341-B7F6-B5CD258894DD}" destId="{1135831E-D343-4CFC-BBED-A8B0161A233E}" srcOrd="0" destOrd="0" presId="urn:microsoft.com/office/officeart/2005/8/layout/vList5"/>
    <dgm:cxn modelId="{AECF1137-D21E-4817-986F-F06E845283B0}" type="presOf" srcId="{D7F4D094-9207-43D9-91B8-4FDE6871DE97}" destId="{5F0E9F71-BFC7-4B13-AB5B-07E90D41B4EE}" srcOrd="0" destOrd="0" presId="urn:microsoft.com/office/officeart/2005/8/layout/vList5"/>
    <dgm:cxn modelId="{7C3CDD3A-AC67-41D3-9500-94FEE8EA236D}" srcId="{8798E5AC-8804-4376-A200-0D045AF593B0}" destId="{8A23FD14-D871-4B33-8660-F2569F2E3146}" srcOrd="2" destOrd="0" parTransId="{22AA34EA-8948-471F-A560-1364648B43C9}" sibTransId="{B2D217A9-FD8D-46A5-891C-FD3DC3AA597E}"/>
    <dgm:cxn modelId="{8F5422D2-87EF-4517-99C0-67D2C5014C2F}" srcId="{8798E5AC-8804-4376-A200-0D045AF593B0}" destId="{9EA23449-A279-4341-B7F6-B5CD258894DD}" srcOrd="0" destOrd="0" parTransId="{D421178E-FACD-4056-8A01-C4CA78EBA59B}" sibTransId="{B4762FCB-3F7E-414E-8845-5EE7F9F90C2E}"/>
    <dgm:cxn modelId="{788F8BDD-A946-4ADB-BA4A-2C6466F02F89}" srcId="{8798E5AC-8804-4376-A200-0D045AF593B0}" destId="{D7F4D094-9207-43D9-91B8-4FDE6871DE97}" srcOrd="1" destOrd="0" parTransId="{0782FB71-D99B-43B4-9CCF-60B762399301}" sibTransId="{D3A85E8D-3A29-49B0-B847-3C326F57DCF0}"/>
    <dgm:cxn modelId="{FA67BAFA-0052-4AB2-8E09-168B6A425939}" type="presOf" srcId="{8798E5AC-8804-4376-A200-0D045AF593B0}" destId="{D7992BDE-9090-462C-8384-61AA4A93C8BD}" srcOrd="0" destOrd="0" presId="urn:microsoft.com/office/officeart/2005/8/layout/vList5"/>
    <dgm:cxn modelId="{53A72CF7-3031-4752-9106-947CCF2DC9E1}" type="presParOf" srcId="{D7992BDE-9090-462C-8384-61AA4A93C8BD}" destId="{635CD8E9-FA54-420D-973D-B9A25DC4BDFB}" srcOrd="0" destOrd="0" presId="urn:microsoft.com/office/officeart/2005/8/layout/vList5"/>
    <dgm:cxn modelId="{3F6C0B77-6B5F-45C3-AEDD-95B703641E1A}" type="presParOf" srcId="{635CD8E9-FA54-420D-973D-B9A25DC4BDFB}" destId="{1135831E-D343-4CFC-BBED-A8B0161A233E}" srcOrd="0" destOrd="0" presId="urn:microsoft.com/office/officeart/2005/8/layout/vList5"/>
    <dgm:cxn modelId="{A060E1C1-71E7-446C-A7C7-C92363426A64}" type="presParOf" srcId="{D7992BDE-9090-462C-8384-61AA4A93C8BD}" destId="{B905C868-37FC-4B5E-8BE3-4E5F648867C5}" srcOrd="1" destOrd="0" presId="urn:microsoft.com/office/officeart/2005/8/layout/vList5"/>
    <dgm:cxn modelId="{D64CAA1D-5185-42F9-8B36-9FC97A872EFC}" type="presParOf" srcId="{D7992BDE-9090-462C-8384-61AA4A93C8BD}" destId="{3BC71C45-5736-4E0E-893F-1ADB941BA63D}" srcOrd="2" destOrd="0" presId="urn:microsoft.com/office/officeart/2005/8/layout/vList5"/>
    <dgm:cxn modelId="{5C98E895-10CB-4950-ABCD-B03EA820032F}" type="presParOf" srcId="{3BC71C45-5736-4E0E-893F-1ADB941BA63D}" destId="{5F0E9F71-BFC7-4B13-AB5B-07E90D41B4EE}" srcOrd="0" destOrd="0" presId="urn:microsoft.com/office/officeart/2005/8/layout/vList5"/>
    <dgm:cxn modelId="{268460E3-3026-4683-A5D4-9C90489DCF1E}" type="presParOf" srcId="{D7992BDE-9090-462C-8384-61AA4A93C8BD}" destId="{42370C48-3093-481D-BDA9-BBCCEE3450C2}" srcOrd="3" destOrd="0" presId="urn:microsoft.com/office/officeart/2005/8/layout/vList5"/>
    <dgm:cxn modelId="{7B43CCB4-BB46-4D12-B129-E521A8FF23C8}" type="presParOf" srcId="{D7992BDE-9090-462C-8384-61AA4A93C8BD}" destId="{5E27BD0F-2188-4CBE-837D-D2A9D1DCC3AF}" srcOrd="4" destOrd="0" presId="urn:microsoft.com/office/officeart/2005/8/layout/vList5"/>
    <dgm:cxn modelId="{81D6DBE6-6642-45F4-B948-6CF27428CA88}" type="presParOf" srcId="{5E27BD0F-2188-4CBE-837D-D2A9D1DCC3AF}" destId="{FDE40D72-E480-4179-82A7-77C67C8C4100}"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6EEF93-D0D0-4871-B859-808DD02AA3A8}" type="doc">
      <dgm:prSet loTypeId="urn:microsoft.com/office/officeart/2005/8/layout/arrow2" loCatId="process" qsTypeId="urn:microsoft.com/office/officeart/2005/8/quickstyle/simple1" qsCatId="simple" csTypeId="urn:microsoft.com/office/officeart/2005/8/colors/accent1_2" csCatId="accent1" phldr="1"/>
      <dgm:spPr/>
    </dgm:pt>
    <dgm:pt modelId="{753FA244-C1C6-41F4-92A6-EE27AAF744EE}">
      <dgm:prSet phldrT="[Text]"/>
      <dgm:spPr/>
      <dgm:t>
        <a:bodyPr/>
        <a:lstStyle/>
        <a:p>
          <a:r>
            <a:rPr lang="en-US" dirty="0"/>
            <a:t>Increases chances of finding and keeping a job by 12%</a:t>
          </a:r>
        </a:p>
      </dgm:t>
    </dgm:pt>
    <dgm:pt modelId="{BFCF7DB4-A0A9-4634-A9ED-3E4D1A8700B8}" type="parTrans" cxnId="{BCBC95AD-6601-4088-851A-CC1C4CA52A09}">
      <dgm:prSet/>
      <dgm:spPr/>
      <dgm:t>
        <a:bodyPr/>
        <a:lstStyle/>
        <a:p>
          <a:endParaRPr lang="en-US"/>
        </a:p>
      </dgm:t>
    </dgm:pt>
    <dgm:pt modelId="{53D663FB-FDD7-45D0-BCD9-2053519B34F7}" type="sibTrans" cxnId="{BCBC95AD-6601-4088-851A-CC1C4CA52A09}">
      <dgm:prSet/>
      <dgm:spPr/>
      <dgm:t>
        <a:bodyPr/>
        <a:lstStyle/>
        <a:p>
          <a:endParaRPr lang="en-US"/>
        </a:p>
      </dgm:t>
    </dgm:pt>
    <dgm:pt modelId="{0EBD187E-6231-46E6-A582-EEF0DE17B076}">
      <dgm:prSet phldrT="[Text]"/>
      <dgm:spPr/>
      <dgm:t>
        <a:bodyPr/>
        <a:lstStyle/>
        <a:p>
          <a:r>
            <a:rPr lang="en-US" dirty="0"/>
            <a:t>Combined with one more year of education the chance of getting and keeping a job increases by 38%</a:t>
          </a:r>
        </a:p>
      </dgm:t>
    </dgm:pt>
    <dgm:pt modelId="{0CF977C7-EB7F-4307-9BF6-B460936CB2BB}" type="parTrans" cxnId="{FD360949-758F-49BE-9672-43C196B59E53}">
      <dgm:prSet/>
      <dgm:spPr/>
      <dgm:t>
        <a:bodyPr/>
        <a:lstStyle/>
        <a:p>
          <a:endParaRPr lang="en-US"/>
        </a:p>
      </dgm:t>
    </dgm:pt>
    <dgm:pt modelId="{B18C7279-DC84-432E-A9AC-A5A7C6161883}" type="sibTrans" cxnId="{FD360949-758F-49BE-9672-43C196B59E53}">
      <dgm:prSet/>
      <dgm:spPr/>
      <dgm:t>
        <a:bodyPr/>
        <a:lstStyle/>
        <a:p>
          <a:endParaRPr lang="en-US"/>
        </a:p>
      </dgm:t>
    </dgm:pt>
    <dgm:pt modelId="{E1ABA480-6231-42A3-AA75-33111C393306}">
      <dgm:prSet phldrT="[Text]"/>
      <dgm:spPr/>
      <dgm:t>
        <a:bodyPr/>
        <a:lstStyle/>
        <a:p>
          <a:r>
            <a:rPr lang="en-US" dirty="0"/>
            <a:t>After you find a job, participating in PERT will on average double the amount of a student’s earnings in the long run </a:t>
          </a:r>
        </a:p>
      </dgm:t>
    </dgm:pt>
    <dgm:pt modelId="{677EF769-E73F-4ED8-BDEF-B068BD192D7E}" type="parTrans" cxnId="{949A1D12-3C11-4709-AA04-03B4EC5F7E22}">
      <dgm:prSet/>
      <dgm:spPr/>
      <dgm:t>
        <a:bodyPr/>
        <a:lstStyle/>
        <a:p>
          <a:endParaRPr lang="en-US"/>
        </a:p>
      </dgm:t>
    </dgm:pt>
    <dgm:pt modelId="{FC40373A-6F30-4660-A0CE-B32ED8BE2404}" type="sibTrans" cxnId="{949A1D12-3C11-4709-AA04-03B4EC5F7E22}">
      <dgm:prSet/>
      <dgm:spPr/>
      <dgm:t>
        <a:bodyPr/>
        <a:lstStyle/>
        <a:p>
          <a:endParaRPr lang="en-US"/>
        </a:p>
      </dgm:t>
    </dgm:pt>
    <dgm:pt modelId="{5B8CEA6B-E59D-4002-B2EA-E27F2C79B402}" type="pres">
      <dgm:prSet presAssocID="{216EEF93-D0D0-4871-B859-808DD02AA3A8}" presName="arrowDiagram" presStyleCnt="0">
        <dgm:presLayoutVars>
          <dgm:chMax val="5"/>
          <dgm:dir/>
          <dgm:resizeHandles val="exact"/>
        </dgm:presLayoutVars>
      </dgm:prSet>
      <dgm:spPr/>
    </dgm:pt>
    <dgm:pt modelId="{A0973354-5276-441A-9E06-BA5F65C11E9B}" type="pres">
      <dgm:prSet presAssocID="{216EEF93-D0D0-4871-B859-808DD02AA3A8}" presName="arrow" presStyleLbl="bgShp" presStyleIdx="0" presStyleCnt="1" custLinFactNeighborX="-383" custLinFactNeighborY="0"/>
      <dgm:spPr/>
    </dgm:pt>
    <dgm:pt modelId="{E381962B-4C71-4DED-B7BE-0ADA1FC8AE26}" type="pres">
      <dgm:prSet presAssocID="{216EEF93-D0D0-4871-B859-808DD02AA3A8}" presName="arrowDiagram3" presStyleCnt="0"/>
      <dgm:spPr/>
    </dgm:pt>
    <dgm:pt modelId="{8BAA000A-802A-46B5-9191-B62FAC1590C8}" type="pres">
      <dgm:prSet presAssocID="{753FA244-C1C6-41F4-92A6-EE27AAF744EE}" presName="bullet3a" presStyleLbl="node1" presStyleIdx="0" presStyleCnt="3"/>
      <dgm:spPr/>
    </dgm:pt>
    <dgm:pt modelId="{32F40B74-73A3-430B-BB7C-655A1067010A}" type="pres">
      <dgm:prSet presAssocID="{753FA244-C1C6-41F4-92A6-EE27AAF744EE}" presName="textBox3a" presStyleLbl="revTx" presStyleIdx="0" presStyleCnt="3">
        <dgm:presLayoutVars>
          <dgm:bulletEnabled val="1"/>
        </dgm:presLayoutVars>
      </dgm:prSet>
      <dgm:spPr/>
    </dgm:pt>
    <dgm:pt modelId="{8388CAE6-531C-4278-A309-DDA6BFDE0233}" type="pres">
      <dgm:prSet presAssocID="{0EBD187E-6231-46E6-A582-EEF0DE17B076}" presName="bullet3b" presStyleLbl="node1" presStyleIdx="1" presStyleCnt="3"/>
      <dgm:spPr/>
    </dgm:pt>
    <dgm:pt modelId="{76289FFC-3705-4081-8310-16585FF58433}" type="pres">
      <dgm:prSet presAssocID="{0EBD187E-6231-46E6-A582-EEF0DE17B076}" presName="textBox3b" presStyleLbl="revTx" presStyleIdx="1" presStyleCnt="3">
        <dgm:presLayoutVars>
          <dgm:bulletEnabled val="1"/>
        </dgm:presLayoutVars>
      </dgm:prSet>
      <dgm:spPr/>
    </dgm:pt>
    <dgm:pt modelId="{A41594A8-8367-4004-B0A1-82D6EAEEBD50}" type="pres">
      <dgm:prSet presAssocID="{E1ABA480-6231-42A3-AA75-33111C393306}" presName="bullet3c" presStyleLbl="node1" presStyleIdx="2" presStyleCnt="3"/>
      <dgm:spPr/>
    </dgm:pt>
    <dgm:pt modelId="{FC1AB571-56E0-4473-9030-A8736AC7592F}" type="pres">
      <dgm:prSet presAssocID="{E1ABA480-6231-42A3-AA75-33111C393306}" presName="textBox3c" presStyleLbl="revTx" presStyleIdx="2" presStyleCnt="3">
        <dgm:presLayoutVars>
          <dgm:bulletEnabled val="1"/>
        </dgm:presLayoutVars>
      </dgm:prSet>
      <dgm:spPr/>
    </dgm:pt>
  </dgm:ptLst>
  <dgm:cxnLst>
    <dgm:cxn modelId="{949A1D12-3C11-4709-AA04-03B4EC5F7E22}" srcId="{216EEF93-D0D0-4871-B859-808DD02AA3A8}" destId="{E1ABA480-6231-42A3-AA75-33111C393306}" srcOrd="2" destOrd="0" parTransId="{677EF769-E73F-4ED8-BDEF-B068BD192D7E}" sibTransId="{FC40373A-6F30-4660-A0CE-B32ED8BE2404}"/>
    <dgm:cxn modelId="{C129B947-B1E7-48AE-A177-604C3A7F2D3F}" type="presOf" srcId="{0EBD187E-6231-46E6-A582-EEF0DE17B076}" destId="{76289FFC-3705-4081-8310-16585FF58433}" srcOrd="0" destOrd="0" presId="urn:microsoft.com/office/officeart/2005/8/layout/arrow2"/>
    <dgm:cxn modelId="{CF56E568-BDEC-4520-A251-9FF41F013A9D}" type="presOf" srcId="{216EEF93-D0D0-4871-B859-808DD02AA3A8}" destId="{5B8CEA6B-E59D-4002-B2EA-E27F2C79B402}" srcOrd="0" destOrd="0" presId="urn:microsoft.com/office/officeart/2005/8/layout/arrow2"/>
    <dgm:cxn modelId="{FD360949-758F-49BE-9672-43C196B59E53}" srcId="{216EEF93-D0D0-4871-B859-808DD02AA3A8}" destId="{0EBD187E-6231-46E6-A582-EEF0DE17B076}" srcOrd="1" destOrd="0" parTransId="{0CF977C7-EB7F-4307-9BF6-B460936CB2BB}" sibTransId="{B18C7279-DC84-432E-A9AC-A5A7C6161883}"/>
    <dgm:cxn modelId="{694B15A8-285A-44AA-8650-314D2F56691E}" type="presOf" srcId="{753FA244-C1C6-41F4-92A6-EE27AAF744EE}" destId="{32F40B74-73A3-430B-BB7C-655A1067010A}" srcOrd="0" destOrd="0" presId="urn:microsoft.com/office/officeart/2005/8/layout/arrow2"/>
    <dgm:cxn modelId="{BCBC95AD-6601-4088-851A-CC1C4CA52A09}" srcId="{216EEF93-D0D0-4871-B859-808DD02AA3A8}" destId="{753FA244-C1C6-41F4-92A6-EE27AAF744EE}" srcOrd="0" destOrd="0" parTransId="{BFCF7DB4-A0A9-4634-A9ED-3E4D1A8700B8}" sibTransId="{53D663FB-FDD7-45D0-BCD9-2053519B34F7}"/>
    <dgm:cxn modelId="{6AED0CE0-D50D-4CC0-AE11-9A517ACED676}" type="presOf" srcId="{E1ABA480-6231-42A3-AA75-33111C393306}" destId="{FC1AB571-56E0-4473-9030-A8736AC7592F}" srcOrd="0" destOrd="0" presId="urn:microsoft.com/office/officeart/2005/8/layout/arrow2"/>
    <dgm:cxn modelId="{5BBE1548-EBD4-47D0-983A-B0FD10F1C2B4}" type="presParOf" srcId="{5B8CEA6B-E59D-4002-B2EA-E27F2C79B402}" destId="{A0973354-5276-441A-9E06-BA5F65C11E9B}" srcOrd="0" destOrd="0" presId="urn:microsoft.com/office/officeart/2005/8/layout/arrow2"/>
    <dgm:cxn modelId="{1DEA3451-12A2-47FB-BF9A-1AB6F3B0A17E}" type="presParOf" srcId="{5B8CEA6B-E59D-4002-B2EA-E27F2C79B402}" destId="{E381962B-4C71-4DED-B7BE-0ADA1FC8AE26}" srcOrd="1" destOrd="0" presId="urn:microsoft.com/office/officeart/2005/8/layout/arrow2"/>
    <dgm:cxn modelId="{F658DE4E-C2EA-4634-8BAC-A697D8B3CBE2}" type="presParOf" srcId="{E381962B-4C71-4DED-B7BE-0ADA1FC8AE26}" destId="{8BAA000A-802A-46B5-9191-B62FAC1590C8}" srcOrd="0" destOrd="0" presId="urn:microsoft.com/office/officeart/2005/8/layout/arrow2"/>
    <dgm:cxn modelId="{E1D9206C-7FB0-446E-984B-B956689F7AA3}" type="presParOf" srcId="{E381962B-4C71-4DED-B7BE-0ADA1FC8AE26}" destId="{32F40B74-73A3-430B-BB7C-655A1067010A}" srcOrd="1" destOrd="0" presId="urn:microsoft.com/office/officeart/2005/8/layout/arrow2"/>
    <dgm:cxn modelId="{DD07E3F8-4BC5-4BFB-859C-55DE7BF65E0B}" type="presParOf" srcId="{E381962B-4C71-4DED-B7BE-0ADA1FC8AE26}" destId="{8388CAE6-531C-4278-A309-DDA6BFDE0233}" srcOrd="2" destOrd="0" presId="urn:microsoft.com/office/officeart/2005/8/layout/arrow2"/>
    <dgm:cxn modelId="{A15379B1-305E-42A8-9A6C-50BB5ACFAFA2}" type="presParOf" srcId="{E381962B-4C71-4DED-B7BE-0ADA1FC8AE26}" destId="{76289FFC-3705-4081-8310-16585FF58433}" srcOrd="3" destOrd="0" presId="urn:microsoft.com/office/officeart/2005/8/layout/arrow2"/>
    <dgm:cxn modelId="{CAF0D7DF-08CA-46F7-B982-D3EAD57C63B5}" type="presParOf" srcId="{E381962B-4C71-4DED-B7BE-0ADA1FC8AE26}" destId="{A41594A8-8367-4004-B0A1-82D6EAEEBD50}" srcOrd="4" destOrd="0" presId="urn:microsoft.com/office/officeart/2005/8/layout/arrow2"/>
    <dgm:cxn modelId="{8B76D6CE-42E4-41C3-BF11-7F3B7FBDAC7C}" type="presParOf" srcId="{E381962B-4C71-4DED-B7BE-0ADA1FC8AE26}" destId="{FC1AB571-56E0-4473-9030-A8736AC7592F}" srcOrd="5" destOrd="0" presId="urn:microsoft.com/office/officeart/2005/8/layout/arrow2"/>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35831E-D343-4CFC-BBED-A8B0161A233E}">
      <dsp:nvSpPr>
        <dsp:cNvPr id="0" name=""/>
        <dsp:cNvSpPr/>
      </dsp:nvSpPr>
      <dsp:spPr>
        <a:xfrm>
          <a:off x="0" y="3071676"/>
          <a:ext cx="7151608" cy="1472375"/>
        </a:xfrm>
        <a:prstGeom prst="roundRect">
          <a:avLst/>
        </a:prstGeom>
        <a:gradFill rotWithShape="0">
          <a:gsLst>
            <a:gs pos="0">
              <a:srgbClr val="7598D9">
                <a:hueOff val="0"/>
                <a:satOff val="0"/>
                <a:lumOff val="0"/>
                <a:alphaOff val="0"/>
                <a:shade val="63000"/>
                <a:satMod val="165000"/>
              </a:srgbClr>
            </a:gs>
            <a:gs pos="30000">
              <a:srgbClr val="7598D9">
                <a:hueOff val="0"/>
                <a:satOff val="0"/>
                <a:lumOff val="0"/>
                <a:alphaOff val="0"/>
                <a:shade val="58000"/>
                <a:satMod val="165000"/>
              </a:srgbClr>
            </a:gs>
            <a:gs pos="75000">
              <a:srgbClr val="7598D9">
                <a:hueOff val="0"/>
                <a:satOff val="0"/>
                <a:lumOff val="0"/>
                <a:alphaOff val="0"/>
                <a:shade val="30000"/>
                <a:satMod val="175000"/>
              </a:srgbClr>
            </a:gs>
            <a:gs pos="100000">
              <a:srgbClr val="7598D9">
                <a:hueOff val="0"/>
                <a:satOff val="0"/>
                <a:lumOff val="0"/>
                <a:alphaOff val="0"/>
                <a:shade val="15000"/>
                <a:satMod val="175000"/>
              </a:srgb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ysClr val="window" lastClr="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ysClr val="window" lastClr="FFFFFF"/>
              </a:solidFill>
              <a:latin typeface="Century Schoolbook"/>
              <a:ea typeface="+mn-ea"/>
              <a:cs typeface="+mn-cs"/>
            </a:rPr>
            <a:t>PERT May Affect the Efficiency of DARS Services on Employment Outcomes</a:t>
          </a:r>
        </a:p>
      </dsp:txBody>
      <dsp:txXfrm>
        <a:off x="71875" y="3143551"/>
        <a:ext cx="7007858" cy="1328625"/>
      </dsp:txXfrm>
    </dsp:sp>
    <dsp:sp modelId="{5F0E9F71-BFC7-4B13-AB5B-07E90D41B4EE}">
      <dsp:nvSpPr>
        <dsp:cNvPr id="0" name=""/>
        <dsp:cNvSpPr/>
      </dsp:nvSpPr>
      <dsp:spPr>
        <a:xfrm>
          <a:off x="3" y="1548224"/>
          <a:ext cx="7155810" cy="1472375"/>
        </a:xfrm>
        <a:prstGeom prst="roundRect">
          <a:avLst/>
        </a:prstGeom>
        <a:gradFill rotWithShape="0">
          <a:gsLst>
            <a:gs pos="0">
              <a:srgbClr val="B32C16">
                <a:hueOff val="0"/>
                <a:satOff val="0"/>
                <a:lumOff val="0"/>
                <a:alphaOff val="0"/>
                <a:shade val="63000"/>
                <a:satMod val="165000"/>
              </a:srgbClr>
            </a:gs>
            <a:gs pos="30000">
              <a:srgbClr val="B32C16">
                <a:hueOff val="0"/>
                <a:satOff val="0"/>
                <a:lumOff val="0"/>
                <a:alphaOff val="0"/>
                <a:shade val="58000"/>
                <a:satMod val="165000"/>
              </a:srgbClr>
            </a:gs>
            <a:gs pos="75000">
              <a:srgbClr val="B32C16">
                <a:hueOff val="0"/>
                <a:satOff val="0"/>
                <a:lumOff val="0"/>
                <a:alphaOff val="0"/>
                <a:shade val="30000"/>
                <a:satMod val="175000"/>
              </a:srgbClr>
            </a:gs>
            <a:gs pos="100000">
              <a:srgbClr val="B32C16">
                <a:hueOff val="0"/>
                <a:satOff val="0"/>
                <a:lumOff val="0"/>
                <a:alphaOff val="0"/>
                <a:shade val="15000"/>
                <a:satMod val="175000"/>
              </a:srgb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ysClr val="window" lastClr="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ysClr val="window" lastClr="FFFFFF"/>
              </a:solidFill>
              <a:latin typeface="Century Schoolbook"/>
              <a:ea typeface="+mn-ea"/>
              <a:cs typeface="+mn-cs"/>
            </a:rPr>
            <a:t>PERT May Affect the Efficiency of Remaining School Time on Employment Outcomes</a:t>
          </a:r>
        </a:p>
      </dsp:txBody>
      <dsp:txXfrm>
        <a:off x="71878" y="1620099"/>
        <a:ext cx="7012060" cy="1328625"/>
      </dsp:txXfrm>
    </dsp:sp>
    <dsp:sp modelId="{FDE40D72-E480-4179-82A7-77C67C8C4100}">
      <dsp:nvSpPr>
        <dsp:cNvPr id="0" name=""/>
        <dsp:cNvSpPr/>
      </dsp:nvSpPr>
      <dsp:spPr>
        <a:xfrm>
          <a:off x="0" y="0"/>
          <a:ext cx="7162792" cy="1472375"/>
        </a:xfrm>
        <a:prstGeom prst="roundRect">
          <a:avLst/>
        </a:prstGeom>
        <a:gradFill rotWithShape="0">
          <a:gsLst>
            <a:gs pos="0">
              <a:srgbClr val="F5CD2D">
                <a:hueOff val="0"/>
                <a:satOff val="0"/>
                <a:lumOff val="0"/>
                <a:alphaOff val="0"/>
                <a:shade val="63000"/>
                <a:satMod val="165000"/>
              </a:srgbClr>
            </a:gs>
            <a:gs pos="30000">
              <a:srgbClr val="F5CD2D">
                <a:hueOff val="0"/>
                <a:satOff val="0"/>
                <a:lumOff val="0"/>
                <a:alphaOff val="0"/>
                <a:shade val="58000"/>
                <a:satMod val="165000"/>
              </a:srgbClr>
            </a:gs>
            <a:gs pos="75000">
              <a:srgbClr val="F5CD2D">
                <a:hueOff val="0"/>
                <a:satOff val="0"/>
                <a:lumOff val="0"/>
                <a:alphaOff val="0"/>
                <a:shade val="30000"/>
                <a:satMod val="175000"/>
              </a:srgbClr>
            </a:gs>
            <a:gs pos="100000">
              <a:srgbClr val="F5CD2D">
                <a:hueOff val="0"/>
                <a:satOff val="0"/>
                <a:lumOff val="0"/>
                <a:alphaOff val="0"/>
                <a:shade val="15000"/>
                <a:satMod val="175000"/>
              </a:srgb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ysClr val="window" lastClr="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ysClr val="window" lastClr="FFFFFF"/>
              </a:solidFill>
              <a:latin typeface="Century Schoolbook"/>
              <a:ea typeface="+mn-ea"/>
              <a:cs typeface="+mn-cs"/>
            </a:rPr>
            <a:t>PERT Services Alone May Directly Affect Employment Outcomes</a:t>
          </a:r>
        </a:p>
      </dsp:txBody>
      <dsp:txXfrm>
        <a:off x="71875" y="71875"/>
        <a:ext cx="7019042" cy="1328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973354-5276-441A-9E06-BA5F65C11E9B}">
      <dsp:nvSpPr>
        <dsp:cNvPr id="0" name=""/>
        <dsp:cNvSpPr/>
      </dsp:nvSpPr>
      <dsp:spPr>
        <a:xfrm>
          <a:off x="1163037" y="0"/>
          <a:ext cx="5263134" cy="328945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AA000A-802A-46B5-9191-B62FAC1590C8}">
      <dsp:nvSpPr>
        <dsp:cNvPr id="0" name=""/>
        <dsp:cNvSpPr/>
      </dsp:nvSpPr>
      <dsp:spPr>
        <a:xfrm>
          <a:off x="1851613" y="2270384"/>
          <a:ext cx="136841" cy="1368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F40B74-73A3-430B-BB7C-655A1067010A}">
      <dsp:nvSpPr>
        <dsp:cNvPr id="0" name=""/>
        <dsp:cNvSpPr/>
      </dsp:nvSpPr>
      <dsp:spPr>
        <a:xfrm>
          <a:off x="1920034" y="2338805"/>
          <a:ext cx="1226310" cy="950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509"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Increases chances of finding and keeping a job by 12%</a:t>
          </a:r>
        </a:p>
      </dsp:txBody>
      <dsp:txXfrm>
        <a:off x="1920034" y="2338805"/>
        <a:ext cx="1226310" cy="950653"/>
      </dsp:txXfrm>
    </dsp:sp>
    <dsp:sp modelId="{8388CAE6-531C-4278-A309-DDA6BFDE0233}">
      <dsp:nvSpPr>
        <dsp:cNvPr id="0" name=""/>
        <dsp:cNvSpPr/>
      </dsp:nvSpPr>
      <dsp:spPr>
        <a:xfrm>
          <a:off x="3059502" y="1376309"/>
          <a:ext cx="247367" cy="2473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289FFC-3705-4081-8310-16585FF58433}">
      <dsp:nvSpPr>
        <dsp:cNvPr id="0" name=""/>
        <dsp:cNvSpPr/>
      </dsp:nvSpPr>
      <dsp:spPr>
        <a:xfrm>
          <a:off x="3183186" y="1499993"/>
          <a:ext cx="1263152" cy="1789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75"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Combined with one more year of education the chance of getting and keeping a job increases by 38%</a:t>
          </a:r>
        </a:p>
      </dsp:txBody>
      <dsp:txXfrm>
        <a:off x="3183186" y="1499993"/>
        <a:ext cx="1263152" cy="1789465"/>
      </dsp:txXfrm>
    </dsp:sp>
    <dsp:sp modelId="{A41594A8-8367-4004-B0A1-82D6EAEEBD50}">
      <dsp:nvSpPr>
        <dsp:cNvPr id="0" name=""/>
        <dsp:cNvSpPr/>
      </dsp:nvSpPr>
      <dsp:spPr>
        <a:xfrm>
          <a:off x="4512127" y="832233"/>
          <a:ext cx="342103" cy="3421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1AB571-56E0-4473-9030-A8736AC7592F}">
      <dsp:nvSpPr>
        <dsp:cNvPr id="0" name=""/>
        <dsp:cNvSpPr/>
      </dsp:nvSpPr>
      <dsp:spPr>
        <a:xfrm>
          <a:off x="4683179" y="1003284"/>
          <a:ext cx="1263152" cy="2286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274"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After you find a job, participating in PERT will on average double the amount of a student’s earnings in the long run </a:t>
          </a:r>
        </a:p>
      </dsp:txBody>
      <dsp:txXfrm>
        <a:off x="4683179" y="1003284"/>
        <a:ext cx="1263152" cy="228617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68FEDCB-40AD-4F8E-9739-3F034231AB42}" type="datetimeFigureOut">
              <a:rPr lang="en-US"/>
              <a:pPr>
                <a:defRPr/>
              </a:pPr>
              <a:t>10/11/2023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D59BB0B-F3D2-4BCE-B325-6A782E96F097}" type="slidenum">
              <a:rPr lang="en-US"/>
              <a:pPr>
                <a:defRPr/>
              </a:pPr>
              <a:t>‹#›</a:t>
            </a:fld>
            <a:endParaRPr lang="en-US"/>
          </a:p>
        </p:txBody>
      </p:sp>
    </p:spTree>
    <p:extLst>
      <p:ext uri="{BB962C8B-B14F-4D97-AF65-F5344CB8AC3E}">
        <p14:creationId xmlns:p14="http://schemas.microsoft.com/office/powerpoint/2010/main" val="31046101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6D29A1-FF26-4355-8CFB-F4B1DD266911}" type="slidenum">
              <a:rPr lang="en-US" smtClean="0"/>
              <a:pPr fontAlgn="base">
                <a:spcBef>
                  <a:spcPct val="0"/>
                </a:spcBef>
                <a:spcAft>
                  <a:spcPct val="0"/>
                </a:spcAft>
                <a:defRPr/>
              </a:pPr>
              <a:t>4</a:t>
            </a:fld>
            <a:endParaRPr lang="en-US"/>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endParaRPr lang="en-US" altLang="en-US" sz="1400"/>
          </a:p>
          <a:p>
            <a:pPr eaLnBrk="1" hangingPunct="1">
              <a:spcBef>
                <a:spcPct val="0"/>
              </a:spcBef>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 1, titled</a:t>
            </a:r>
            <a:r>
              <a:rPr lang="en-US" baseline="0" dirty="0"/>
              <a:t> Earnings During the Year, if any shows average annual earnings in “real” 2002 dollars for the PERT participants versus the non-PERT comparison group receiving DRS “business as usual” services.  Earnings are provided from the period three years prior to application for DRS/PERT services through 12 years post-application.  Annual earnings for the comparison group dipped from $8,000 down to about $5,000 through the application period and then slowly increase to about $10,000 ten years after application.  Meanwhile, earnings steadily increase for the PERT participants, starting at about $2,000 in the three years prior to application and then surpassing those of the non-participants (at $10,000) in the fifth post-application year and then continuing to rise, approaching $15,000 by the tenth post-application year.</a:t>
            </a:r>
            <a:endParaRPr lang="en-US" dirty="0"/>
          </a:p>
        </p:txBody>
      </p:sp>
      <p:sp>
        <p:nvSpPr>
          <p:cNvPr id="4" name="Slide Number Placeholder 3"/>
          <p:cNvSpPr>
            <a:spLocks noGrp="1"/>
          </p:cNvSpPr>
          <p:nvPr>
            <p:ph type="sldNum" sz="quarter" idx="10"/>
          </p:nvPr>
        </p:nvSpPr>
        <p:spPr/>
        <p:txBody>
          <a:bodyPr/>
          <a:lstStyle/>
          <a:p>
            <a:pPr>
              <a:defRPr/>
            </a:pPr>
            <a:fld id="{297C8CDF-4CFC-489E-958F-818548E32E46}"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3452476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87AC2948-8ADB-4FCA-B0EE-910ED7DE9B51}" type="slidenum">
              <a:rPr lang="en-US" smtClean="0">
                <a:solidFill>
                  <a:prstClr val="black"/>
                </a:solidFill>
              </a:rPr>
              <a:pPr/>
              <a:t>24</a:t>
            </a:fld>
            <a:endParaRPr lang="en-US">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potential ways for PERT to</a:t>
            </a:r>
            <a:r>
              <a:rPr lang="en-US" baseline="0" dirty="0"/>
              <a:t> affect labor market outcomes: 1) PERT may directly affect employment outcomes.; 2) PERT may affect the efficiency of the remaining time in school as it impacts on employment outcomes; and 3) PERT may also affect the efficiency of subsequent VR services which then impact on employment outcomes.</a:t>
            </a:r>
            <a:endParaRPr lang="en-US" dirty="0"/>
          </a:p>
        </p:txBody>
      </p:sp>
      <p:sp>
        <p:nvSpPr>
          <p:cNvPr id="4" name="Slide Number Placeholder 3"/>
          <p:cNvSpPr>
            <a:spLocks noGrp="1"/>
          </p:cNvSpPr>
          <p:nvPr>
            <p:ph type="sldNum" sz="quarter" idx="10"/>
          </p:nvPr>
        </p:nvSpPr>
        <p:spPr/>
        <p:txBody>
          <a:bodyPr/>
          <a:lstStyle/>
          <a:p>
            <a:pPr>
              <a:defRPr/>
            </a:pPr>
            <a:fld id="{297C8CDF-4CFC-489E-958F-818548E32E46}"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273110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E4A2AD-0B3F-44BE-9143-ED5262440181}" type="slidenum">
              <a:rPr lang="en-US">
                <a:solidFill>
                  <a:prstClr val="black"/>
                </a:solidFill>
              </a:rPr>
              <a:pPr/>
              <a:t>31</a:t>
            </a:fld>
            <a:endParaRPr lang="en-US">
              <a:solidFill>
                <a:prstClr val="black"/>
              </a:solidFill>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6D29A1-FF26-4355-8CFB-F4B1DD266911}" type="slidenum">
              <a:rPr lang="en-US" smtClean="0"/>
              <a:pPr fontAlgn="base">
                <a:spcBef>
                  <a:spcPct val="0"/>
                </a:spcBef>
                <a:spcAft>
                  <a:spcPct val="0"/>
                </a:spcAft>
                <a:defRPr/>
              </a:pPr>
              <a:t>5</a:t>
            </a:fld>
            <a:endParaRPr lang="en-US"/>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endParaRPr lang="en-US" altLang="en-US" sz="1400"/>
          </a:p>
          <a:p>
            <a:pPr eaLnBrk="1" hangingPunct="1">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6D29A1-FF26-4355-8CFB-F4B1DD266911}" type="slidenum">
              <a:rPr lang="en-US" smtClean="0"/>
              <a:pPr fontAlgn="base">
                <a:spcBef>
                  <a:spcPct val="0"/>
                </a:spcBef>
                <a:spcAft>
                  <a:spcPct val="0"/>
                </a:spcAft>
                <a:defRPr/>
              </a:pPr>
              <a:t>6</a:t>
            </a:fld>
            <a:endParaRPr lang="en-US"/>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endParaRPr lang="en-US" altLang="en-US" sz="1400"/>
          </a:p>
          <a:p>
            <a:pPr eaLnBrk="1" hangingPunct="1">
              <a:spcBef>
                <a:spcPct val="0"/>
              </a:spcBef>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F0F1EA-2E38-4D75-A4EC-04B17F96AAA0}" type="slidenum">
              <a:rPr lang="en-US" smtClean="0"/>
              <a:pPr fontAlgn="base">
                <a:spcBef>
                  <a:spcPct val="0"/>
                </a:spcBef>
                <a:spcAft>
                  <a:spcPct val="0"/>
                </a:spcAft>
                <a:defRPr/>
              </a:pPr>
              <a:t>7</a:t>
            </a:fld>
            <a:endParaRPr lang="en-US"/>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student should have some potential of Competitive employment.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1EE1C9-3099-4F4F-B887-BBCB45246E6E}" type="slidenum">
              <a:rPr lang="en-US" smtClean="0"/>
              <a:pPr fontAlgn="base">
                <a:spcBef>
                  <a:spcPct val="0"/>
                </a:spcBef>
                <a:spcAft>
                  <a:spcPct val="0"/>
                </a:spcAft>
                <a:defRPr/>
              </a:pPr>
              <a:t>9</a:t>
            </a:fld>
            <a:endParaRPr lang="en-US"/>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from Vocational Evaluation, Ancillary appointments, Residential and Independent Living Skills Assessment.</a:t>
            </a:r>
          </a:p>
          <a:p>
            <a:pPr eaLnBrk="1" hangingPunct="1">
              <a:spcBef>
                <a:spcPct val="0"/>
              </a:spcBef>
            </a:pP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CDD28F1-8FC1-4425-87D5-837ADE214ECE}" type="slidenum">
              <a:rPr lang="en-US"/>
              <a:pPr>
                <a:defRPr/>
              </a:pPr>
              <a:t>11</a:t>
            </a:fld>
            <a:endParaRPr lang="en-US"/>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1F1D5A87-6152-4C7C-B008-223436BFAE45}" type="slidenum">
              <a:rPr lang="en-US" smtClean="0">
                <a:solidFill>
                  <a:prstClr val="black"/>
                </a:solidFill>
              </a:rPr>
              <a:pPr/>
              <a:t>16</a:t>
            </a:fld>
            <a:endParaRPr lang="en-US">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70FE39EC-CE35-417C-8FF8-E80FB3586F64}" type="slidenum">
              <a:rPr lang="en-US" smtClean="0">
                <a:solidFill>
                  <a:prstClr val="black"/>
                </a:solidFill>
              </a:rPr>
              <a:pPr/>
              <a:t>18</a:t>
            </a:fld>
            <a:endParaRPr lang="en-US">
              <a:solidFill>
                <a:prstClr val="black"/>
              </a:solidFill>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87AC2948-8ADB-4FCA-B0EE-910ED7DE9B51}" type="slidenum">
              <a:rPr lang="en-US" smtClean="0">
                <a:solidFill>
                  <a:prstClr val="black"/>
                </a:solidFill>
              </a:rPr>
              <a:pPr/>
              <a:t>19</a:t>
            </a:fld>
            <a:endParaRPr lang="en-US">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hemeOverride" Target="../theme/themeOverride2.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fld id="{81210423-31A6-4065-B00E-842295820A93}" type="datetimeFigureOut">
              <a:rPr lang="en-US"/>
              <a:pPr>
                <a:defRPr/>
              </a:pPr>
              <a:t>10/11/2023</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9DD2ABAF-4D34-4CC2-982E-0290A35EFFDD}" type="slidenum">
              <a:rPr lang="en-US"/>
              <a:pPr>
                <a:defRPr/>
              </a:pPr>
              <a:t>‹#›</a:t>
            </a:fld>
            <a:endParaRPr lang="en-US"/>
          </a:p>
        </p:txBody>
      </p:sp>
    </p:spTree>
    <p:extLst>
      <p:ext uri="{BB962C8B-B14F-4D97-AF65-F5344CB8AC3E}">
        <p14:creationId xmlns:p14="http://schemas.microsoft.com/office/powerpoint/2010/main" val="226712247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2C3B0539-E22C-4F01-A1C8-F05359384EDF}" type="datetimeFigureOut">
              <a:rPr lang="en-US"/>
              <a:pPr>
                <a:defRPr/>
              </a:pPr>
              <a:t>10/11/2023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59F27D2-BA84-4AD0-A5C4-0C477517404E}" type="slidenum">
              <a:rPr lang="en-US"/>
              <a:pPr>
                <a:defRPr/>
              </a:pPr>
              <a:t>‹#›</a:t>
            </a:fld>
            <a:endParaRPr lang="en-US"/>
          </a:p>
        </p:txBody>
      </p:sp>
    </p:spTree>
    <p:extLst>
      <p:ext uri="{BB962C8B-B14F-4D97-AF65-F5344CB8AC3E}">
        <p14:creationId xmlns:p14="http://schemas.microsoft.com/office/powerpoint/2010/main" val="1802896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5367DDA0-ACFE-43A4-93A0-08713941C2DE}" type="datetimeFigureOut">
              <a:rPr lang="en-US"/>
              <a:pPr>
                <a:defRPr/>
              </a:pPr>
              <a:t>10/11/2023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7CC2D48-14BF-451B-AFA4-FA9E853E2E30}" type="slidenum">
              <a:rPr lang="en-US"/>
              <a:pPr>
                <a:defRPr/>
              </a:pPr>
              <a:t>‹#›</a:t>
            </a:fld>
            <a:endParaRPr lang="en-US"/>
          </a:p>
        </p:txBody>
      </p:sp>
    </p:spTree>
    <p:extLst>
      <p:ext uri="{BB962C8B-B14F-4D97-AF65-F5344CB8AC3E}">
        <p14:creationId xmlns:p14="http://schemas.microsoft.com/office/powerpoint/2010/main" val="518711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fld id="{81210423-31A6-4065-B00E-842295820A93}" type="datetimeFigureOut">
              <a:rPr lang="en-US">
                <a:solidFill>
                  <a:srgbClr val="DBF5F9">
                    <a:shade val="90000"/>
                  </a:srgbClr>
                </a:solidFill>
              </a:rPr>
              <a:pPr>
                <a:defRPr/>
              </a:pPr>
              <a:t>10/11/2023</a:t>
            </a:fld>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9DD2ABAF-4D34-4CC2-982E-0290A35EFFDD}" type="slidenum">
              <a:rPr lang="en-US">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352011715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30D7E77D-EC78-4F26-AD23-790D4F217E49}" type="datetimeFigureOut">
              <a:rPr lang="en-US">
                <a:solidFill>
                  <a:srgbClr val="04617B">
                    <a:shade val="90000"/>
                  </a:srgbClr>
                </a:solidFill>
              </a:rPr>
              <a:pPr>
                <a:defRPr/>
              </a:pPr>
              <a:t>10/11/2023</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2D362ACF-B498-41AF-B4D3-85958B4D0ADD}"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678121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CB147DF-C9D5-417D-99A2-3AD7FF4F4786}" type="datetimeFigureOut">
              <a:rPr lang="en-US">
                <a:solidFill>
                  <a:srgbClr val="DBF5F9">
                    <a:shade val="90000"/>
                  </a:srgbClr>
                </a:solidFill>
              </a:rPr>
              <a:pPr>
                <a:defRPr/>
              </a:pPr>
              <a:t>10/11/2023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EE6ADABF-BEA5-49D6-81E9-D0DF4BC35100}" type="slidenum">
              <a:rPr lang="en-US">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210412752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009057EF-5F80-4D50-A77C-DB1712CE5F0A}" type="datetimeFigureOut">
              <a:rPr lang="en-US">
                <a:solidFill>
                  <a:srgbClr val="04617B">
                    <a:shade val="90000"/>
                  </a:srgbClr>
                </a:solidFill>
              </a:rPr>
              <a:pPr>
                <a:defRPr/>
              </a:pPr>
              <a:t>10/11/2023</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89A2C42A-715C-45DC-ABBF-F64E2F701158}"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751878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A39D0736-A547-4B28-B030-538508CBBC0B}" type="datetimeFigureOut">
              <a:rPr lang="en-US">
                <a:solidFill>
                  <a:srgbClr val="04617B">
                    <a:shade val="90000"/>
                  </a:srgbClr>
                </a:solidFill>
              </a:rPr>
              <a:pPr>
                <a:defRPr/>
              </a:pPr>
              <a:t>10/11/2023</a:t>
            </a:fld>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894D2D08-F355-4F28-9BBF-920C163CB817}"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306849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84CB36D9-F948-4428-BC76-01EBD232E447}" type="datetimeFigureOut">
              <a:rPr lang="en-US">
                <a:solidFill>
                  <a:srgbClr val="04617B">
                    <a:shade val="90000"/>
                  </a:srgbClr>
                </a:solidFill>
              </a:rPr>
              <a:pPr>
                <a:defRPr/>
              </a:pPr>
              <a:t>10/11/2023</a:t>
            </a:fld>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D121C338-00F8-421C-9AE4-71BC591CC3DB}"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497220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7AB96749-5221-4FD6-AD9F-6EFC11F68BE3}" type="datetimeFigureOut">
              <a:rPr lang="en-US">
                <a:solidFill>
                  <a:srgbClr val="04617B">
                    <a:shade val="90000"/>
                  </a:srgbClr>
                </a:solidFill>
              </a:rPr>
              <a:pPr>
                <a:defRPr/>
              </a:pPr>
              <a:t>10/11/2023</a:t>
            </a:fld>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3BE6B65F-5278-44B9-AF60-505120EB0CDC}"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193113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1BC4B2DD-742A-4146-A6EC-939FD6CDD626}" type="datetimeFigureOut">
              <a:rPr lang="en-US">
                <a:solidFill>
                  <a:srgbClr val="04617B">
                    <a:shade val="90000"/>
                  </a:srgbClr>
                </a:solidFill>
              </a:rPr>
              <a:pPr>
                <a:defRPr/>
              </a:pPr>
              <a:t>10/11/2023</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C75DED5A-0D4D-4A99-B3D6-2EBE25DEC336}"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232948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30D7E77D-EC78-4F26-AD23-790D4F217E49}" type="datetimeFigureOut">
              <a:rPr lang="en-US"/>
              <a:pPr>
                <a:defRPr/>
              </a:pPr>
              <a:t>10/11/2023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D362ACF-B498-41AF-B4D3-85958B4D0ADD}" type="slidenum">
              <a:rPr lang="en-US"/>
              <a:pPr>
                <a:defRPr/>
              </a:pPr>
              <a:t>‹#›</a:t>
            </a:fld>
            <a:endParaRPr lang="en-US"/>
          </a:p>
        </p:txBody>
      </p:sp>
    </p:spTree>
    <p:custDataLst>
      <p:tags r:id="rId1"/>
    </p:custDataLst>
    <p:extLst>
      <p:ext uri="{BB962C8B-B14F-4D97-AF65-F5344CB8AC3E}">
        <p14:creationId xmlns:p14="http://schemas.microsoft.com/office/powerpoint/2010/main" val="2549441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E36FE0CA-CCB9-4893-9D80-87616AF1E6A7}" type="datetimeFigureOut">
              <a:rPr lang="en-US">
                <a:solidFill>
                  <a:srgbClr val="04617B">
                    <a:shade val="90000"/>
                  </a:srgbClr>
                </a:solidFill>
              </a:rPr>
              <a:pPr>
                <a:defRPr/>
              </a:pPr>
              <a:t>10/11/2023</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1BDDDFA8-B5B3-47A4-A759-835C79AEA417}"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018535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2C3B0539-E22C-4F01-A1C8-F05359384EDF}" type="datetimeFigureOut">
              <a:rPr lang="en-US">
                <a:solidFill>
                  <a:srgbClr val="04617B">
                    <a:shade val="90000"/>
                  </a:srgbClr>
                </a:solidFill>
              </a:rPr>
              <a:pPr>
                <a:defRPr/>
              </a:pPr>
              <a:t>10/11/2023</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E59F27D2-BA84-4AD0-A5C4-0C477517404E}"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351492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5367DDA0-ACFE-43A4-93A0-08713941C2DE}" type="datetimeFigureOut">
              <a:rPr lang="en-US">
                <a:solidFill>
                  <a:srgbClr val="04617B">
                    <a:shade val="90000"/>
                  </a:srgbClr>
                </a:solidFill>
              </a:rPr>
              <a:pPr>
                <a:defRPr/>
              </a:pPr>
              <a:t>10/11/2023</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F7CC2D48-14BF-451B-AFA4-FA9E853E2E30}"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009008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4617B">
                  <a:shade val="90000"/>
                </a:srgb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4617B">
                  <a:shade val="90000"/>
                </a:srgb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E2F896B-F6E3-4140-9AA6-E8B48397B00D}"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3868418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CB147DF-C9D5-417D-99A2-3AD7FF4F4786}" type="datetimeFigureOut">
              <a:rPr lang="en-US"/>
              <a:pPr>
                <a:defRPr/>
              </a:pPr>
              <a:t>10/11/2023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6ADABF-BEA5-49D6-81E9-D0DF4BC35100}" type="slidenum">
              <a:rPr lang="en-US"/>
              <a:pPr>
                <a:defRPr/>
              </a:pPr>
              <a:t>‹#›</a:t>
            </a:fld>
            <a:endParaRPr lang="en-US"/>
          </a:p>
        </p:txBody>
      </p:sp>
    </p:spTree>
    <p:custDataLst>
      <p:tags r:id="rId2"/>
    </p:custDataLst>
    <p:extLst>
      <p:ext uri="{BB962C8B-B14F-4D97-AF65-F5344CB8AC3E}">
        <p14:creationId xmlns:p14="http://schemas.microsoft.com/office/powerpoint/2010/main" val="192627212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009057EF-5F80-4D50-A77C-DB1712CE5F0A}" type="datetimeFigureOut">
              <a:rPr lang="en-US"/>
              <a:pPr>
                <a:defRPr/>
              </a:pPr>
              <a:t>10/11/2023</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9A2C42A-715C-45DC-ABBF-F64E2F701158}" type="slidenum">
              <a:rPr lang="en-US"/>
              <a:pPr>
                <a:defRPr/>
              </a:pPr>
              <a:t>‹#›</a:t>
            </a:fld>
            <a:endParaRPr lang="en-US"/>
          </a:p>
        </p:txBody>
      </p:sp>
    </p:spTree>
    <p:custDataLst>
      <p:tags r:id="rId1"/>
    </p:custDataLst>
    <p:extLst>
      <p:ext uri="{BB962C8B-B14F-4D97-AF65-F5344CB8AC3E}">
        <p14:creationId xmlns:p14="http://schemas.microsoft.com/office/powerpoint/2010/main" val="2731404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A39D0736-A547-4B28-B030-538508CBBC0B}" type="datetimeFigureOut">
              <a:rPr lang="en-US"/>
              <a:pPr>
                <a:defRPr/>
              </a:pPr>
              <a:t>10/11/2023</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894D2D08-F355-4F28-9BBF-920C163CB817}" type="slidenum">
              <a:rPr lang="en-US"/>
              <a:pPr>
                <a:defRPr/>
              </a:pPr>
              <a:t>‹#›</a:t>
            </a:fld>
            <a:endParaRPr lang="en-US"/>
          </a:p>
        </p:txBody>
      </p:sp>
    </p:spTree>
    <p:extLst>
      <p:ext uri="{BB962C8B-B14F-4D97-AF65-F5344CB8AC3E}">
        <p14:creationId xmlns:p14="http://schemas.microsoft.com/office/powerpoint/2010/main" val="3464642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84CB36D9-F948-4428-BC76-01EBD232E447}" type="datetimeFigureOut">
              <a:rPr lang="en-US"/>
              <a:pPr>
                <a:defRPr/>
              </a:pPr>
              <a:t>10/11/2023</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D121C338-00F8-421C-9AE4-71BC591CC3DB}" type="slidenum">
              <a:rPr lang="en-US"/>
              <a:pPr>
                <a:defRPr/>
              </a:pPr>
              <a:t>‹#›</a:t>
            </a:fld>
            <a:endParaRPr lang="en-US"/>
          </a:p>
        </p:txBody>
      </p:sp>
    </p:spTree>
    <p:extLst>
      <p:ext uri="{BB962C8B-B14F-4D97-AF65-F5344CB8AC3E}">
        <p14:creationId xmlns:p14="http://schemas.microsoft.com/office/powerpoint/2010/main" val="966090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7AB96749-5221-4FD6-AD9F-6EFC11F68BE3}" type="datetimeFigureOut">
              <a:rPr lang="en-US"/>
              <a:pPr>
                <a:defRPr/>
              </a:pPr>
              <a:t>10/11/2023</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3BE6B65F-5278-44B9-AF60-505120EB0CDC}" type="slidenum">
              <a:rPr lang="en-US"/>
              <a:pPr>
                <a:defRPr/>
              </a:pPr>
              <a:t>‹#›</a:t>
            </a:fld>
            <a:endParaRPr lang="en-US"/>
          </a:p>
        </p:txBody>
      </p:sp>
    </p:spTree>
    <p:custDataLst>
      <p:tags r:id="rId1"/>
    </p:custDataLst>
    <p:extLst>
      <p:ext uri="{BB962C8B-B14F-4D97-AF65-F5344CB8AC3E}">
        <p14:creationId xmlns:p14="http://schemas.microsoft.com/office/powerpoint/2010/main" val="541690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1BC4B2DD-742A-4146-A6EC-939FD6CDD626}" type="datetimeFigureOut">
              <a:rPr lang="en-US"/>
              <a:pPr>
                <a:defRPr/>
              </a:pPr>
              <a:t>10/11/2023</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C75DED5A-0D4D-4A99-B3D6-2EBE25DEC336}" type="slidenum">
              <a:rPr lang="en-US"/>
              <a:pPr>
                <a:defRPr/>
              </a:pPr>
              <a:t>‹#›</a:t>
            </a:fld>
            <a:endParaRPr lang="en-US"/>
          </a:p>
        </p:txBody>
      </p:sp>
    </p:spTree>
    <p:extLst>
      <p:ext uri="{BB962C8B-B14F-4D97-AF65-F5344CB8AC3E}">
        <p14:creationId xmlns:p14="http://schemas.microsoft.com/office/powerpoint/2010/main" val="971720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E36FE0CA-CCB9-4893-9D80-87616AF1E6A7}" type="datetimeFigureOut">
              <a:rPr lang="en-US"/>
              <a:pPr>
                <a:defRPr/>
              </a:pPr>
              <a:t>10/11/2023</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1BDDDFA8-B5B3-47A4-A759-835C79AEA417}" type="slidenum">
              <a:rPr lang="en-US"/>
              <a:pPr>
                <a:defRPr/>
              </a:pPr>
              <a:t>‹#›</a:t>
            </a:fld>
            <a:endParaRPr lang="en-US"/>
          </a:p>
        </p:txBody>
      </p:sp>
    </p:spTree>
    <p:extLst>
      <p:ext uri="{BB962C8B-B14F-4D97-AF65-F5344CB8AC3E}">
        <p14:creationId xmlns:p14="http://schemas.microsoft.com/office/powerpoint/2010/main" val="3589077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5971DB22-F8AA-442A-9DEA-701FD305053D}" type="datetimeFigureOut">
              <a:rPr lang="en-US"/>
              <a:pPr>
                <a:defRPr/>
              </a:pPr>
              <a:t>10/11/2023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ADE86CD9-BA29-4DEB-B2B5-FC26C5CE5DAC}" type="slidenum">
              <a:rPr lang="en-US"/>
              <a:pPr>
                <a:defRPr/>
              </a:pPr>
              <a:t>‹#›</a:t>
            </a:fld>
            <a:endParaRPr lang="en-US"/>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818" r:id="rId1"/>
    <p:sldLayoutId id="2147483810" r:id="rId2"/>
    <p:sldLayoutId id="2147483819" r:id="rId3"/>
    <p:sldLayoutId id="2147483811" r:id="rId4"/>
    <p:sldLayoutId id="2147483812" r:id="rId5"/>
    <p:sldLayoutId id="2147483813" r:id="rId6"/>
    <p:sldLayoutId id="2147483814" r:id="rId7"/>
    <p:sldLayoutId id="2147483815" r:id="rId8"/>
    <p:sldLayoutId id="2147483820" r:id="rId9"/>
    <p:sldLayoutId id="2147483816" r:id="rId10"/>
    <p:sldLayoutId id="2147483817"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5971DB22-F8AA-442A-9DEA-701FD305053D}" type="datetimeFigureOut">
              <a:rPr lang="en-US">
                <a:solidFill>
                  <a:srgbClr val="04617B">
                    <a:shade val="90000"/>
                  </a:srgbClr>
                </a:solidFill>
              </a:rPr>
              <a:pPr>
                <a:defRPr/>
              </a:pPr>
              <a:t>10/11/2023</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ADE86CD9-BA29-4DEB-B2B5-FC26C5CE5DAC}" type="slidenum">
              <a:rPr lang="en-US">
                <a:solidFill>
                  <a:srgbClr val="04617B">
                    <a:shade val="90000"/>
                  </a:srgbClr>
                </a:solidFill>
              </a:rPr>
              <a:pPr>
                <a:defRPr/>
              </a:pPr>
              <a:t>‹#›</a:t>
            </a:fld>
            <a:endParaRPr lang="en-US">
              <a:solidFill>
                <a:srgbClr val="04617B">
                  <a:shade val="90000"/>
                </a:srgbClr>
              </a:solidFill>
            </a:endParaRPr>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grpSp>
    </p:spTree>
    <p:extLst>
      <p:ext uri="{BB962C8B-B14F-4D97-AF65-F5344CB8AC3E}">
        <p14:creationId xmlns:p14="http://schemas.microsoft.com/office/powerpoint/2010/main" val="3801372380"/>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10.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838200"/>
            <a:ext cx="8229600" cy="1600200"/>
          </a:xfrm>
        </p:spPr>
        <p:txBody>
          <a:bodyPr/>
          <a:lstStyle/>
          <a:p>
            <a:pPr algn="ctr"/>
            <a:r>
              <a:rPr lang="en-US" altLang="en-US" sz="4200" b="1" dirty="0"/>
              <a:t>Investing in Career Opportunities</a:t>
            </a:r>
            <a:br>
              <a:rPr lang="en-US" altLang="en-US" sz="4200" b="1" dirty="0"/>
            </a:br>
            <a:r>
              <a:rPr lang="en-US" altLang="en-US" sz="4200" b="1" dirty="0"/>
              <a:t>for Youths with Disabilities</a:t>
            </a:r>
            <a:br>
              <a:rPr lang="en-US" altLang="en-US" sz="3600" dirty="0"/>
            </a:br>
            <a:r>
              <a:rPr lang="en-US" altLang="en-US" sz="3200" dirty="0"/>
              <a:t>Joe Ashley &amp; Bob Schmidt</a:t>
            </a:r>
          </a:p>
        </p:txBody>
      </p:sp>
      <p:pic>
        <p:nvPicPr>
          <p:cNvPr id="7171"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19200" y="2533492"/>
            <a:ext cx="6705600" cy="4016677"/>
          </a:xfrm>
          <a:noFill/>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ctr"/>
            <a:r>
              <a:rPr lang="en-US" altLang="en-US" b="1" dirty="0"/>
              <a:t>Follow-Up Programs</a:t>
            </a:r>
          </a:p>
        </p:txBody>
      </p:sp>
      <p:sp>
        <p:nvSpPr>
          <p:cNvPr id="16387" name="Content Placeholder 2"/>
          <p:cNvSpPr>
            <a:spLocks noGrp="1"/>
          </p:cNvSpPr>
          <p:nvPr>
            <p:ph idx="1"/>
          </p:nvPr>
        </p:nvSpPr>
        <p:spPr>
          <a:xfrm>
            <a:off x="457200" y="2133600"/>
            <a:ext cx="8229600" cy="4191000"/>
          </a:xfrm>
        </p:spPr>
        <p:txBody>
          <a:bodyPr/>
          <a:lstStyle/>
          <a:p>
            <a:pPr eaLnBrk="1" hangingPunct="1"/>
            <a:r>
              <a:rPr lang="en-US" altLang="en-US" sz="2800" dirty="0"/>
              <a:t>PERT Situational Assessment Program (SITS)</a:t>
            </a:r>
          </a:p>
          <a:p>
            <a:pPr lvl="1" eaLnBrk="1" hangingPunct="1"/>
            <a:r>
              <a:rPr lang="en-US" altLang="en-US" dirty="0"/>
              <a:t>Ten day trial training</a:t>
            </a:r>
          </a:p>
          <a:p>
            <a:pPr lvl="1" eaLnBrk="1" hangingPunct="1"/>
            <a:r>
              <a:rPr lang="en-US" altLang="en-US" dirty="0"/>
              <a:t>Approximately  60 students/year – summer and school year dates available</a:t>
            </a:r>
          </a:p>
          <a:p>
            <a:pPr lvl="1" eaLnBrk="1" hangingPunct="1"/>
            <a:r>
              <a:rPr lang="en-US" altLang="en-US" dirty="0"/>
              <a:t>Disability, Academic or Interest issue</a:t>
            </a:r>
          </a:p>
          <a:p>
            <a:pPr>
              <a:spcBef>
                <a:spcPts val="1200"/>
              </a:spcBef>
            </a:pPr>
            <a:r>
              <a:rPr lang="en-US" altLang="en-US" dirty="0"/>
              <a:t>Some return to DARS for VR services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704850"/>
            <a:ext cx="8229600" cy="1047750"/>
          </a:xfrm>
        </p:spPr>
        <p:txBody>
          <a:bodyPr/>
          <a:lstStyle/>
          <a:p>
            <a:pPr algn="ctr" eaLnBrk="1" hangingPunct="1"/>
            <a:r>
              <a:rPr lang="en-US" altLang="en-US" b="1" dirty="0"/>
              <a:t>Impact for Student</a:t>
            </a:r>
          </a:p>
        </p:txBody>
      </p:sp>
      <p:sp>
        <p:nvSpPr>
          <p:cNvPr id="17411" name="Rectangle 3"/>
          <p:cNvSpPr>
            <a:spLocks noGrp="1" noChangeArrowheads="1"/>
          </p:cNvSpPr>
          <p:nvPr>
            <p:ph type="body" idx="1"/>
          </p:nvPr>
        </p:nvSpPr>
        <p:spPr>
          <a:xfrm>
            <a:off x="457200" y="1828800"/>
            <a:ext cx="8229600" cy="4389437"/>
          </a:xfrm>
        </p:spPr>
        <p:txBody>
          <a:bodyPr/>
          <a:lstStyle/>
          <a:p>
            <a:pPr eaLnBrk="1" hangingPunct="1"/>
            <a:r>
              <a:rPr lang="en-US" altLang="en-US" sz="2800" dirty="0"/>
              <a:t>PERT goals for the individual students</a:t>
            </a:r>
          </a:p>
          <a:p>
            <a:pPr lvl="1" eaLnBrk="1" hangingPunct="1"/>
            <a:r>
              <a:rPr lang="en-US" altLang="en-US" sz="2600" dirty="0"/>
              <a:t>Improved understanding of disability and how to achieve goals</a:t>
            </a:r>
          </a:p>
          <a:p>
            <a:pPr lvl="1" eaLnBrk="1" hangingPunct="1"/>
            <a:r>
              <a:rPr lang="en-US" altLang="en-US" sz="2600" dirty="0"/>
              <a:t>Strengthened IL applications at home and in community</a:t>
            </a:r>
          </a:p>
          <a:p>
            <a:pPr lvl="1" eaLnBrk="1" hangingPunct="1"/>
            <a:r>
              <a:rPr lang="en-US" altLang="en-US" sz="2600" dirty="0"/>
              <a:t>Foster more interest in school and  reduce early drop-out rate</a:t>
            </a:r>
          </a:p>
          <a:p>
            <a:pPr lvl="1" eaLnBrk="1" hangingPunct="1"/>
            <a:r>
              <a:rPr lang="en-US" altLang="en-US" sz="2600" dirty="0"/>
              <a:t>Increases post-secondary training</a:t>
            </a:r>
          </a:p>
          <a:p>
            <a:pPr lvl="1" eaLnBrk="1" hangingPunct="1"/>
            <a:r>
              <a:rPr lang="en-US" altLang="en-US" sz="2600" dirty="0"/>
              <a:t>Increases long term earning potential **(ROI clearly answers)</a:t>
            </a:r>
          </a:p>
          <a:p>
            <a:pPr eaLnBrk="1" hangingPunct="1">
              <a:buFont typeface="Wingdings" pitchFamily="2" charset="2"/>
              <a:buNone/>
            </a:pPr>
            <a:endParaRPr lang="en-US" alt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704850"/>
            <a:ext cx="8229600" cy="971550"/>
          </a:xfrm>
        </p:spPr>
        <p:txBody>
          <a:bodyPr/>
          <a:lstStyle/>
          <a:p>
            <a:pPr algn="ctr" eaLnBrk="1" hangingPunct="1"/>
            <a:r>
              <a:rPr lang="en-US" altLang="en-US" b="1" dirty="0"/>
              <a:t>Value to PERT Partners</a:t>
            </a:r>
          </a:p>
        </p:txBody>
      </p:sp>
      <p:sp>
        <p:nvSpPr>
          <p:cNvPr id="18435" name="Content Placeholder 2"/>
          <p:cNvSpPr>
            <a:spLocks noGrp="1"/>
          </p:cNvSpPr>
          <p:nvPr>
            <p:ph sz="quarter" idx="1"/>
          </p:nvPr>
        </p:nvSpPr>
        <p:spPr/>
        <p:txBody>
          <a:bodyPr/>
          <a:lstStyle/>
          <a:p>
            <a:pPr eaLnBrk="1" hangingPunct="1"/>
            <a:r>
              <a:rPr lang="en-US" altLang="en-US" sz="2800" dirty="0"/>
              <a:t>PERT impact goals for the school</a:t>
            </a:r>
          </a:p>
          <a:p>
            <a:pPr lvl="1" eaLnBrk="1" hangingPunct="1"/>
            <a:r>
              <a:rPr lang="en-US" altLang="en-US" sz="2800" dirty="0"/>
              <a:t>Systemic Impact on Transition Planning – Local Level </a:t>
            </a:r>
          </a:p>
          <a:p>
            <a:pPr lvl="2" eaLnBrk="1" hangingPunct="1"/>
            <a:r>
              <a:rPr lang="en-US" altLang="en-US" sz="2400" dirty="0"/>
              <a:t>Improved transition planning – early planning better than later (ROI)</a:t>
            </a:r>
          </a:p>
          <a:p>
            <a:pPr lvl="2" eaLnBrk="1" hangingPunct="1"/>
            <a:r>
              <a:rPr lang="en-US" altLang="en-US" sz="2400" dirty="0"/>
              <a:t>Provides age appropriate transition services</a:t>
            </a:r>
          </a:p>
          <a:p>
            <a:pPr lvl="2" eaLnBrk="1" hangingPunct="1"/>
            <a:r>
              <a:rPr lang="en-US" altLang="en-US" sz="2400" dirty="0"/>
              <a:t>Strengthens collaborative efforts with DARS</a:t>
            </a:r>
            <a:endParaRPr lang="en-US" altLang="en-US" sz="2500" dirty="0"/>
          </a:p>
          <a:p>
            <a:pPr lvl="1" eaLnBrk="1" hangingPunct="1"/>
            <a:r>
              <a:rPr lang="en-US" altLang="en-US" sz="2800" dirty="0"/>
              <a:t>Parents and teachers often perceive increases in student self-esteem and self-advocacy</a:t>
            </a:r>
          </a:p>
          <a:p>
            <a:pPr lvl="1" eaLnBrk="1" hangingPunct="1"/>
            <a:endParaRPr lang="en-US" altLang="en-US" sz="2800" dirty="0"/>
          </a:p>
          <a:p>
            <a:pPr lvl="2" eaLnBrk="1" hangingPunct="1">
              <a:buFont typeface="Wingdings 2" pitchFamily="18" charset="2"/>
              <a:buNone/>
            </a:pPr>
            <a:endParaRPr lang="en-US" altLang="en-US" sz="2800" dirty="0"/>
          </a:p>
          <a:p>
            <a:pPr eaLnBrk="1" hangingPunct="1"/>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685800"/>
            <a:ext cx="8229600" cy="1143000"/>
          </a:xfrm>
        </p:spPr>
        <p:txBody>
          <a:bodyPr/>
          <a:lstStyle/>
          <a:p>
            <a:pPr algn="ctr" eaLnBrk="1" hangingPunct="1"/>
            <a:r>
              <a:rPr lang="en-US" altLang="en-US" b="1" dirty="0"/>
              <a:t>Rehabilitation Rate</a:t>
            </a:r>
          </a:p>
        </p:txBody>
      </p:sp>
      <p:sp>
        <p:nvSpPr>
          <p:cNvPr id="20483" name="Content Placeholder 2"/>
          <p:cNvSpPr>
            <a:spLocks noGrp="1"/>
          </p:cNvSpPr>
          <p:nvPr>
            <p:ph idx="1"/>
          </p:nvPr>
        </p:nvSpPr>
        <p:spPr>
          <a:xfrm>
            <a:off x="457200" y="2057400"/>
            <a:ext cx="8229600" cy="4267200"/>
          </a:xfrm>
        </p:spPr>
        <p:txBody>
          <a:bodyPr/>
          <a:lstStyle/>
          <a:p>
            <a:pPr eaLnBrk="1" hangingPunct="1"/>
            <a:r>
              <a:rPr lang="en-US" altLang="en-US" dirty="0"/>
              <a:t>Since 2009 the Rehab Rate for PERT Initial, PERT SIT (Life Skills or Training) and Training combinations is 78% which is exceptional.</a:t>
            </a:r>
          </a:p>
          <a:p>
            <a:pPr eaLnBrk="1" hangingPunct="1">
              <a:buFont typeface="Wingdings 2" pitchFamily="18" charset="2"/>
              <a:buNone/>
            </a:pPr>
            <a:endParaRPr lang="en-US"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b="1" dirty="0"/>
              <a:t>Evaluating PERT</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49633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Evaluating PERT:  Concepts</a:t>
            </a:r>
          </a:p>
        </p:txBody>
      </p:sp>
      <p:sp>
        <p:nvSpPr>
          <p:cNvPr id="3" name="Content Placeholder 2"/>
          <p:cNvSpPr>
            <a:spLocks noGrp="1"/>
          </p:cNvSpPr>
          <p:nvPr>
            <p:ph idx="1"/>
          </p:nvPr>
        </p:nvSpPr>
        <p:spPr/>
        <p:txBody>
          <a:bodyPr/>
          <a:lstStyle/>
          <a:p>
            <a:pPr>
              <a:tabLst>
                <a:tab pos="171450" algn="l"/>
              </a:tabLst>
            </a:pPr>
            <a:r>
              <a:rPr lang="en-US" b="1" dirty="0"/>
              <a:t>Q: </a:t>
            </a:r>
            <a:r>
              <a:rPr lang="en-US" dirty="0"/>
              <a:t>How would circumstances change for a randomly-chosen person if complete a Workforce Program?</a:t>
            </a:r>
          </a:p>
          <a:p>
            <a:pPr>
              <a:tabLst>
                <a:tab pos="171450" algn="l"/>
              </a:tabLst>
            </a:pPr>
            <a:r>
              <a:rPr lang="en-US" dirty="0"/>
              <a:t>The Gold Standard: Randomized Clinical Trials</a:t>
            </a:r>
          </a:p>
          <a:p>
            <a:pPr lvl="1">
              <a:tabLst>
                <a:tab pos="171450" algn="l"/>
              </a:tabLst>
            </a:pPr>
            <a:r>
              <a:rPr lang="en-US" dirty="0"/>
              <a:t>But …</a:t>
            </a:r>
          </a:p>
          <a:p>
            <a:pPr>
              <a:tabLst>
                <a:tab pos="171450" algn="l"/>
              </a:tabLst>
            </a:pPr>
            <a:r>
              <a:rPr lang="en-US" dirty="0"/>
              <a:t>Individuals in PERT are not a random sample; they self select. Plausibly, they might</a:t>
            </a:r>
          </a:p>
          <a:p>
            <a:pPr lvl="1">
              <a:buFont typeface="Wingdings 2" panose="05020102010507070707" pitchFamily="18" charset="2"/>
              <a:buChar char=""/>
              <a:tabLst>
                <a:tab pos="171450" algn="l"/>
              </a:tabLst>
            </a:pPr>
            <a:r>
              <a:rPr lang="en-US" dirty="0"/>
              <a:t>Be more motivated</a:t>
            </a:r>
          </a:p>
          <a:p>
            <a:pPr lvl="1">
              <a:buFont typeface="Wingdings 2" panose="05020102010507070707" pitchFamily="18" charset="2"/>
              <a:buChar char=""/>
              <a:tabLst>
                <a:tab pos="171450" algn="l"/>
              </a:tabLst>
            </a:pPr>
            <a:r>
              <a:rPr lang="en-US" dirty="0"/>
              <a:t>Have stronger family support</a:t>
            </a:r>
          </a:p>
          <a:p>
            <a:pPr lvl="1">
              <a:buFont typeface="Constantia" panose="02030602050306030303" pitchFamily="18" charset="0"/>
              <a:buChar char="−"/>
              <a:tabLst>
                <a:tab pos="171450" algn="l"/>
              </a:tabLst>
            </a:pPr>
            <a:r>
              <a:rPr lang="en-US" dirty="0"/>
              <a:t>Be more severely disabled</a:t>
            </a:r>
          </a:p>
        </p:txBody>
      </p:sp>
    </p:spTree>
    <p:extLst>
      <p:ext uri="{BB962C8B-B14F-4D97-AF65-F5344CB8AC3E}">
        <p14:creationId xmlns:p14="http://schemas.microsoft.com/office/powerpoint/2010/main" val="3111076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381000" y="1295400"/>
            <a:ext cx="8229600" cy="1143000"/>
          </a:xfrm>
        </p:spPr>
        <p:txBody>
          <a:bodyPr/>
          <a:lstStyle/>
          <a:p>
            <a:pPr algn="ctr" eaLnBrk="1" hangingPunct="1"/>
            <a:r>
              <a:rPr lang="en-US" sz="4500" b="1" dirty="0"/>
              <a:t>Evaluating PERT:</a:t>
            </a:r>
            <a:br>
              <a:rPr lang="en-US" sz="4500" b="1" dirty="0"/>
            </a:br>
            <a:r>
              <a:rPr lang="en-US" sz="4500" b="1" dirty="0"/>
              <a:t>Compared to Whom?</a:t>
            </a:r>
          </a:p>
        </p:txBody>
      </p:sp>
      <p:sp>
        <p:nvSpPr>
          <p:cNvPr id="7171" name="Rectangle 3"/>
          <p:cNvSpPr>
            <a:spLocks noGrp="1" noChangeArrowheads="1"/>
          </p:cNvSpPr>
          <p:nvPr>
            <p:ph type="body" idx="4294967295"/>
          </p:nvPr>
        </p:nvSpPr>
        <p:spPr>
          <a:xfrm>
            <a:off x="609600" y="3048000"/>
            <a:ext cx="7620000" cy="3429000"/>
          </a:xfrm>
        </p:spPr>
        <p:txBody>
          <a:bodyPr>
            <a:normAutofit/>
          </a:bodyPr>
          <a:lstStyle/>
          <a:p>
            <a:pPr eaLnBrk="1" hangingPunct="1"/>
            <a:r>
              <a:rPr lang="en-US" sz="2800" dirty="0"/>
              <a:t>Our earlier PERT analysis</a:t>
            </a:r>
          </a:p>
          <a:p>
            <a:pPr eaLnBrk="1" hangingPunct="1"/>
            <a:endParaRPr lang="en-US" sz="2800" dirty="0"/>
          </a:p>
          <a:p>
            <a:pPr eaLnBrk="1" hangingPunct="1"/>
            <a:r>
              <a:rPr lang="en-US" sz="2800" dirty="0"/>
              <a:t>Current VR-ROI research </a:t>
            </a:r>
          </a:p>
          <a:p>
            <a:pPr marL="0" indent="0" eaLnBrk="1" hangingPunct="1">
              <a:spcBef>
                <a:spcPts val="1200"/>
              </a:spcBef>
              <a:buNone/>
            </a:pPr>
            <a:endParaRPr lang="en-US" sz="2800" dirty="0"/>
          </a:p>
          <a:p>
            <a:pPr eaLnBrk="1" hangingPunct="1"/>
            <a:endParaRPr lang="en-US" sz="2800" dirty="0"/>
          </a:p>
          <a:p>
            <a:pPr eaLnBrk="1" hangingPunct="1"/>
            <a:endParaRPr lang="en-US" sz="2800" dirty="0"/>
          </a:p>
        </p:txBody>
      </p:sp>
    </p:spTree>
    <p:extLst>
      <p:ext uri="{BB962C8B-B14F-4D97-AF65-F5344CB8AC3E}">
        <p14:creationId xmlns:p14="http://schemas.microsoft.com/office/powerpoint/2010/main" val="3688041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457200" y="1219200"/>
            <a:ext cx="7772400" cy="2286000"/>
          </a:xfrm>
        </p:spPr>
        <p:txBody>
          <a:bodyPr>
            <a:normAutofit/>
          </a:bodyPr>
          <a:lstStyle/>
          <a:p>
            <a:pPr algn="ctr"/>
            <a:r>
              <a:rPr lang="en-US" sz="4000" b="1" dirty="0"/>
              <a:t>A Comparison Group Approach to Assessing Labor Market Outcomes from PERT</a:t>
            </a:r>
          </a:p>
        </p:txBody>
      </p:sp>
      <p:sp>
        <p:nvSpPr>
          <p:cNvPr id="5" name="Subtitle 4"/>
          <p:cNvSpPr>
            <a:spLocks noGrp="1"/>
          </p:cNvSpPr>
          <p:nvPr>
            <p:ph type="subTitle" idx="4294967295"/>
          </p:nvPr>
        </p:nvSpPr>
        <p:spPr>
          <a:xfrm>
            <a:off x="457200" y="4191000"/>
            <a:ext cx="8382000" cy="1676400"/>
          </a:xfrm>
        </p:spPr>
        <p:txBody>
          <a:bodyPr>
            <a:noAutofit/>
          </a:bodyPr>
          <a:lstStyle/>
          <a:p>
            <a:pPr algn="ctr">
              <a:buNone/>
            </a:pPr>
            <a:r>
              <a:rPr lang="en-US" sz="3000" dirty="0"/>
              <a:t>Cohort: Applicants for DARS Services in SFY </a:t>
            </a:r>
            <a:r>
              <a:rPr lang="en-US" sz="3000" dirty="0">
                <a:latin typeface="Times New Roman" panose="02020603050405020304" pitchFamily="18" charset="0"/>
                <a:cs typeface="Times New Roman" panose="02020603050405020304" pitchFamily="18" charset="0"/>
              </a:rPr>
              <a:t>1988</a:t>
            </a:r>
          </a:p>
          <a:p>
            <a:pPr algn="ctr">
              <a:spcBef>
                <a:spcPts val="2400"/>
              </a:spcBef>
              <a:buNone/>
            </a:pPr>
            <a:r>
              <a:rPr lang="en-US" sz="3000" dirty="0"/>
              <a:t>(Published in the </a:t>
            </a:r>
            <a:r>
              <a:rPr lang="en-US" sz="3000" i="1" dirty="0"/>
              <a:t>VECAP Journal</a:t>
            </a:r>
            <a:r>
              <a:rPr lang="en-US" sz="3000" dirty="0"/>
              <a:t> in </a:t>
            </a:r>
            <a:r>
              <a:rPr lang="en-US" sz="3000" dirty="0">
                <a:latin typeface="Times New Roman" panose="02020603050405020304" pitchFamily="18" charset="0"/>
                <a:cs typeface="Times New Roman" panose="02020603050405020304" pitchFamily="18" charset="0"/>
              </a:rPr>
              <a:t>2006)</a:t>
            </a:r>
          </a:p>
        </p:txBody>
      </p:sp>
    </p:spTree>
    <p:extLst>
      <p:ext uri="{BB962C8B-B14F-4D97-AF65-F5344CB8AC3E}">
        <p14:creationId xmlns:p14="http://schemas.microsoft.com/office/powerpoint/2010/main" val="4141204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304800" y="1143000"/>
            <a:ext cx="8229600" cy="1143000"/>
          </a:xfrm>
        </p:spPr>
        <p:txBody>
          <a:bodyPr>
            <a:noAutofit/>
          </a:bodyPr>
          <a:lstStyle/>
          <a:p>
            <a:pPr algn="ctr" eaLnBrk="1" hangingPunct="1"/>
            <a:r>
              <a:rPr lang="en-US" sz="4000" b="1" dirty="0"/>
              <a:t>Quasi-Experimental Outcome Evaluation Framework</a:t>
            </a:r>
          </a:p>
        </p:txBody>
      </p:sp>
      <p:sp>
        <p:nvSpPr>
          <p:cNvPr id="11267" name="Rectangle 3"/>
          <p:cNvSpPr>
            <a:spLocks noGrp="1" noChangeArrowheads="1"/>
          </p:cNvSpPr>
          <p:nvPr>
            <p:ph type="body" idx="4294967295"/>
          </p:nvPr>
        </p:nvSpPr>
        <p:spPr>
          <a:xfrm>
            <a:off x="533400" y="2667000"/>
            <a:ext cx="7696200" cy="3657600"/>
          </a:xfrm>
        </p:spPr>
        <p:txBody>
          <a:bodyPr/>
          <a:lstStyle/>
          <a:p>
            <a:pPr eaLnBrk="1" hangingPunct="1">
              <a:lnSpc>
                <a:spcPct val="80000"/>
              </a:lnSpc>
              <a:spcBef>
                <a:spcPts val="1800"/>
              </a:spcBef>
            </a:pPr>
            <a:r>
              <a:rPr lang="en-US" sz="2800" dirty="0"/>
              <a:t>Compared to Whom? Examples of statistical alternatives to an experimental control group</a:t>
            </a:r>
          </a:p>
          <a:p>
            <a:pPr lvl="1" eaLnBrk="1" hangingPunct="1">
              <a:lnSpc>
                <a:spcPct val="80000"/>
              </a:lnSpc>
              <a:spcBef>
                <a:spcPts val="1800"/>
              </a:spcBef>
            </a:pPr>
            <a:r>
              <a:rPr lang="en-US" dirty="0"/>
              <a:t>Matched comparison group</a:t>
            </a:r>
          </a:p>
          <a:p>
            <a:pPr lvl="1" eaLnBrk="1" hangingPunct="1">
              <a:lnSpc>
                <a:spcPct val="80000"/>
              </a:lnSpc>
              <a:spcBef>
                <a:spcPts val="1800"/>
              </a:spcBef>
            </a:pPr>
            <a:r>
              <a:rPr lang="en-US" sz="2400" dirty="0"/>
              <a:t>Natural experiment when program is only available in selected areas or for selected populations</a:t>
            </a:r>
          </a:p>
          <a:p>
            <a:pPr lvl="1" eaLnBrk="1" hangingPunct="1">
              <a:lnSpc>
                <a:spcPct val="80000"/>
              </a:lnSpc>
              <a:spcBef>
                <a:spcPts val="1800"/>
              </a:spcBef>
            </a:pPr>
            <a:r>
              <a:rPr lang="en-US" dirty="0"/>
              <a:t>This study uses both</a:t>
            </a:r>
            <a:endParaRPr lang="en-US" sz="2400" dirty="0"/>
          </a:p>
        </p:txBody>
      </p:sp>
    </p:spTree>
    <p:extLst>
      <p:ext uri="{BB962C8B-B14F-4D97-AF65-F5344CB8AC3E}">
        <p14:creationId xmlns:p14="http://schemas.microsoft.com/office/powerpoint/2010/main" val="3452502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228600" y="533400"/>
            <a:ext cx="8610600" cy="1020762"/>
          </a:xfrm>
        </p:spPr>
        <p:txBody>
          <a:bodyPr/>
          <a:lstStyle/>
          <a:p>
            <a:pPr algn="ctr" eaLnBrk="1" hangingPunct="1"/>
            <a:r>
              <a:rPr lang="en-US" sz="4000" b="1" dirty="0"/>
              <a:t>The Sample for the 1988 Study</a:t>
            </a:r>
          </a:p>
        </p:txBody>
      </p:sp>
      <p:sp>
        <p:nvSpPr>
          <p:cNvPr id="12291" name="Rectangle 3"/>
          <p:cNvSpPr>
            <a:spLocks noGrp="1" noChangeArrowheads="1"/>
          </p:cNvSpPr>
          <p:nvPr>
            <p:ph type="body" idx="4294967295"/>
          </p:nvPr>
        </p:nvSpPr>
        <p:spPr>
          <a:xfrm>
            <a:off x="457200" y="1981200"/>
            <a:ext cx="8077200" cy="4343400"/>
          </a:xfrm>
        </p:spPr>
        <p:txBody>
          <a:bodyPr>
            <a:normAutofit/>
          </a:bodyPr>
          <a:lstStyle/>
          <a:p>
            <a:pPr eaLnBrk="1" hangingPunct="1"/>
            <a:r>
              <a:rPr lang="en-US" sz="2800" dirty="0"/>
              <a:t>Includes PERT &amp;  other VR participants under age </a:t>
            </a:r>
            <a:r>
              <a:rPr lang="en-US" sz="2800" dirty="0">
                <a:latin typeface="Times New Roman" panose="02020603050405020304" pitchFamily="18" charset="0"/>
                <a:cs typeface="Times New Roman" panose="02020603050405020304" pitchFamily="18" charset="0"/>
              </a:rPr>
              <a:t>18</a:t>
            </a:r>
            <a:r>
              <a:rPr lang="en-US" sz="2800" dirty="0"/>
              <a:t> in a “natural experiment”</a:t>
            </a:r>
          </a:p>
          <a:p>
            <a:pPr eaLnBrk="1" hangingPunct="1">
              <a:spcBef>
                <a:spcPts val="1800"/>
              </a:spcBef>
            </a:pPr>
            <a:r>
              <a:rPr lang="en-US" sz="2800" dirty="0"/>
              <a:t>PERT participants matched on demographic and disability characteristics (only ID &amp; LD) with DARS “business as usual” comparison group in same geographic school/planning district</a:t>
            </a:r>
          </a:p>
          <a:p>
            <a:pPr eaLnBrk="1" hangingPunct="1">
              <a:spcBef>
                <a:spcPts val="1800"/>
              </a:spcBef>
            </a:pPr>
            <a:r>
              <a:rPr lang="en-US" sz="2800" dirty="0">
                <a:latin typeface="Times New Roman" panose="02020603050405020304" pitchFamily="18" charset="0"/>
                <a:cs typeface="Times New Roman" panose="02020603050405020304" pitchFamily="18" charset="0"/>
              </a:rPr>
              <a:t>91</a:t>
            </a:r>
            <a:r>
              <a:rPr lang="en-US" sz="2800" dirty="0"/>
              <a:t> in PERT “treatment group”, </a:t>
            </a:r>
            <a:r>
              <a:rPr lang="en-US" sz="2800" dirty="0">
                <a:latin typeface="Times New Roman" panose="02020603050405020304" pitchFamily="18" charset="0"/>
                <a:cs typeface="Times New Roman" panose="02020603050405020304" pitchFamily="18" charset="0"/>
              </a:rPr>
              <a:t>142</a:t>
            </a:r>
            <a:r>
              <a:rPr lang="en-US" sz="2800" dirty="0"/>
              <a:t> in non-PERT “comparison group”</a:t>
            </a:r>
          </a:p>
        </p:txBody>
      </p:sp>
    </p:spTree>
    <p:extLst>
      <p:ext uri="{BB962C8B-B14F-4D97-AF65-F5344CB8AC3E}">
        <p14:creationId xmlns:p14="http://schemas.microsoft.com/office/powerpoint/2010/main" val="2907392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95350"/>
          </a:xfrm>
        </p:spPr>
        <p:txBody>
          <a:bodyPr>
            <a:normAutofit/>
          </a:bodyPr>
          <a:lstStyle/>
          <a:p>
            <a:pPr algn="ctr"/>
            <a:r>
              <a:rPr lang="en-US" b="1" dirty="0"/>
              <a:t>Employment Challenges</a:t>
            </a:r>
          </a:p>
        </p:txBody>
      </p:sp>
      <p:sp>
        <p:nvSpPr>
          <p:cNvPr id="3" name="Content Placeholder 2"/>
          <p:cNvSpPr>
            <a:spLocks noGrp="1"/>
          </p:cNvSpPr>
          <p:nvPr>
            <p:ph idx="1"/>
          </p:nvPr>
        </p:nvSpPr>
        <p:spPr>
          <a:xfrm>
            <a:off x="457200" y="1905000"/>
            <a:ext cx="8229600" cy="4495800"/>
          </a:xfrm>
        </p:spPr>
        <p:txBody>
          <a:bodyPr>
            <a:normAutofit lnSpcReduction="10000"/>
          </a:bodyPr>
          <a:lstStyle/>
          <a:p>
            <a:r>
              <a:rPr lang="en-US" dirty="0">
                <a:latin typeface="Times New Roman" panose="02020603050405020304" pitchFamily="18" charset="0"/>
                <a:cs typeface="Times New Roman" panose="02020603050405020304" pitchFamily="18" charset="0"/>
              </a:rPr>
              <a:t>29.5</a:t>
            </a:r>
            <a:r>
              <a:rPr lang="en-US" dirty="0"/>
              <a:t> million working-age people had a disability in </a:t>
            </a:r>
            <a:r>
              <a:rPr lang="en-US" dirty="0">
                <a:latin typeface="Times New Roman" panose="02020603050405020304" pitchFamily="18" charset="0"/>
                <a:cs typeface="Times New Roman" panose="02020603050405020304" pitchFamily="18" charset="0"/>
              </a:rPr>
              <a:t>2010 – that’s 16.6%</a:t>
            </a:r>
            <a:r>
              <a:rPr lang="en-US" dirty="0"/>
              <a:t> of the working-age population</a:t>
            </a:r>
          </a:p>
          <a:p>
            <a:pPr>
              <a:spcBef>
                <a:spcPts val="1800"/>
              </a:spcBef>
            </a:pPr>
            <a:r>
              <a:rPr lang="en-US" dirty="0"/>
              <a:t>Individuals with disabilities face employment challenges</a:t>
            </a:r>
          </a:p>
          <a:p>
            <a:pPr>
              <a:spcBef>
                <a:spcPts val="1800"/>
              </a:spcBef>
            </a:pPr>
            <a:r>
              <a:rPr lang="en-US" dirty="0"/>
              <a:t>In </a:t>
            </a:r>
            <a:r>
              <a:rPr lang="en-US" dirty="0">
                <a:latin typeface="Times New Roman" panose="02020603050405020304" pitchFamily="18" charset="0"/>
                <a:cs typeface="Times New Roman" panose="02020603050405020304" pitchFamily="18" charset="0"/>
              </a:rPr>
              <a:t>2010</a:t>
            </a:r>
            <a:r>
              <a:rPr lang="en-US" dirty="0"/>
              <a:t>, </a:t>
            </a:r>
          </a:p>
          <a:p>
            <a:pPr lvl="1"/>
            <a:r>
              <a:rPr lang="en-US" dirty="0"/>
              <a:t>41% employment rate for individuals with a disability vs. </a:t>
            </a:r>
            <a:r>
              <a:rPr lang="en-US" dirty="0">
                <a:latin typeface="Times New Roman" panose="02020603050405020304" pitchFamily="18" charset="0"/>
                <a:cs typeface="Times New Roman" panose="02020603050405020304" pitchFamily="18" charset="0"/>
              </a:rPr>
              <a:t>79</a:t>
            </a:r>
            <a:r>
              <a:rPr lang="en-US" dirty="0"/>
              <a:t>% of those without a disability</a:t>
            </a:r>
          </a:p>
          <a:p>
            <a:pPr lvl="1"/>
            <a:r>
              <a:rPr lang="en-US" dirty="0"/>
              <a:t>Median monthly income for people with a disability was about </a:t>
            </a:r>
            <a:r>
              <a:rPr lang="en-US" dirty="0">
                <a:latin typeface="Times New Roman" panose="02020603050405020304" pitchFamily="18" charset="0"/>
                <a:cs typeface="Times New Roman" panose="02020603050405020304" pitchFamily="18" charset="0"/>
              </a:rPr>
              <a:t>$1961</a:t>
            </a:r>
            <a:r>
              <a:rPr lang="en-US" dirty="0"/>
              <a:t>, or about </a:t>
            </a:r>
            <a:r>
              <a:rPr lang="en-US" dirty="0">
                <a:latin typeface="Times New Roman" panose="02020603050405020304" pitchFamily="18" charset="0"/>
                <a:cs typeface="Times New Roman" panose="02020603050405020304" pitchFamily="18" charset="0"/>
              </a:rPr>
              <a:t>28</a:t>
            </a:r>
            <a:r>
              <a:rPr lang="en-US" dirty="0"/>
              <a:t>% lower than for those without a disability</a:t>
            </a:r>
          </a:p>
        </p:txBody>
      </p:sp>
    </p:spTree>
    <p:extLst>
      <p:ext uri="{BB962C8B-B14F-4D97-AF65-F5344CB8AC3E}">
        <p14:creationId xmlns:p14="http://schemas.microsoft.com/office/powerpoint/2010/main" val="175605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304800" y="685800"/>
            <a:ext cx="8077200" cy="914400"/>
          </a:xfrm>
        </p:spPr>
        <p:txBody>
          <a:bodyPr>
            <a:noAutofit/>
          </a:bodyPr>
          <a:lstStyle/>
          <a:p>
            <a:pPr algn="ctr" eaLnBrk="1" hangingPunct="1"/>
            <a:r>
              <a:rPr lang="en-US" sz="4500" b="1" dirty="0"/>
              <a:t>Long-Term Employment Data</a:t>
            </a:r>
          </a:p>
        </p:txBody>
      </p:sp>
      <p:sp>
        <p:nvSpPr>
          <p:cNvPr id="15363" name="Rectangle 3"/>
          <p:cNvSpPr>
            <a:spLocks noGrp="1" noChangeArrowheads="1"/>
          </p:cNvSpPr>
          <p:nvPr>
            <p:ph type="body" idx="4294967295"/>
          </p:nvPr>
        </p:nvSpPr>
        <p:spPr>
          <a:xfrm>
            <a:off x="457200" y="1981200"/>
            <a:ext cx="8305800" cy="4144963"/>
          </a:xfrm>
        </p:spPr>
        <p:txBody>
          <a:bodyPr>
            <a:normAutofit lnSpcReduction="10000"/>
          </a:bodyPr>
          <a:lstStyle/>
          <a:p>
            <a:pPr eaLnBrk="1" hangingPunct="1"/>
            <a:r>
              <a:rPr lang="en-US" sz="2800" dirty="0"/>
              <a:t>State Unemployment Insurance records have quarterly data for people in “covered employment”</a:t>
            </a:r>
          </a:p>
          <a:p>
            <a:pPr eaLnBrk="1" hangingPunct="1">
              <a:spcBef>
                <a:spcPts val="1800"/>
              </a:spcBef>
            </a:pPr>
            <a:r>
              <a:rPr lang="en-US" sz="2800" dirty="0"/>
              <a:t>Study used quarterly earnings from the Virginia Employment Commission from 1985-2000</a:t>
            </a:r>
          </a:p>
          <a:p>
            <a:pPr eaLnBrk="1" hangingPunct="1">
              <a:spcBef>
                <a:spcPts val="1800"/>
              </a:spcBef>
            </a:pPr>
            <a:r>
              <a:rPr lang="en-US" sz="2800" dirty="0"/>
              <a:t>Includes 3 years pre-program (1985-1988) and 12 years post-program (1988-2000)</a:t>
            </a:r>
          </a:p>
          <a:p>
            <a:pPr eaLnBrk="1" hangingPunct="1">
              <a:spcBef>
                <a:spcPts val="1800"/>
              </a:spcBef>
            </a:pPr>
            <a:r>
              <a:rPr lang="en-US" sz="2800" dirty="0"/>
              <a:t>“Hit rate” of about 80% having at least one quarter of covered employment</a:t>
            </a:r>
          </a:p>
          <a:p>
            <a:pPr eaLnBrk="1" hangingPunct="1">
              <a:spcBef>
                <a:spcPts val="1800"/>
              </a:spcBef>
            </a:pPr>
            <a:endParaRPr lang="en-US" sz="2800" dirty="0"/>
          </a:p>
        </p:txBody>
      </p:sp>
    </p:spTree>
    <p:extLst>
      <p:ext uri="{BB962C8B-B14F-4D97-AF65-F5344CB8AC3E}">
        <p14:creationId xmlns:p14="http://schemas.microsoft.com/office/powerpoint/2010/main" val="2515085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4"/>
          <p:cNvGraphicFramePr>
            <a:graphicFrameLocks noGrp="1" noChangeAspect="1"/>
          </p:cNvGraphicFramePr>
          <p:nvPr>
            <p:ph/>
            <p:extLst>
              <p:ext uri="{D42A27DB-BD31-4B8C-83A1-F6EECF244321}">
                <p14:modId xmlns:p14="http://schemas.microsoft.com/office/powerpoint/2010/main" val="1605521231"/>
              </p:ext>
            </p:extLst>
          </p:nvPr>
        </p:nvGraphicFramePr>
        <p:xfrm>
          <a:off x="0" y="214313"/>
          <a:ext cx="9144000" cy="6429375"/>
        </p:xfrm>
        <a:graphic>
          <a:graphicData uri="http://schemas.openxmlformats.org/presentationml/2006/ole">
            <mc:AlternateContent xmlns:mc="http://schemas.openxmlformats.org/markup-compatibility/2006">
              <mc:Choice xmlns:v="urn:schemas-microsoft-com:vml" Requires="v">
                <p:oleObj name="Worksheet" r:id="rId3" imgW="4876800" imgH="3429000" progId="Excel.Sheet.8">
                  <p:embed/>
                </p:oleObj>
              </mc:Choice>
              <mc:Fallback>
                <p:oleObj name="Worksheet" r:id="rId3" imgW="4876800" imgH="3429000" progId="Excel.Sheet.8">
                  <p:embed/>
                  <p:pic>
                    <p:nvPicPr>
                      <p:cNvPr id="205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4313"/>
                        <a:ext cx="9144000" cy="6429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63686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457200"/>
            <a:ext cx="7772400" cy="1112838"/>
          </a:xfrm>
        </p:spPr>
        <p:txBody>
          <a:bodyPr>
            <a:normAutofit/>
          </a:bodyPr>
          <a:lstStyle/>
          <a:p>
            <a:pPr algn="ctr"/>
            <a:r>
              <a:rPr lang="en-US" sz="4000" b="1" dirty="0"/>
              <a:t>Study Limitations</a:t>
            </a:r>
          </a:p>
        </p:txBody>
      </p:sp>
      <p:sp>
        <p:nvSpPr>
          <p:cNvPr id="4" name="Content Placeholder 3"/>
          <p:cNvSpPr>
            <a:spLocks noGrp="1"/>
          </p:cNvSpPr>
          <p:nvPr>
            <p:ph idx="4294967295"/>
          </p:nvPr>
        </p:nvSpPr>
        <p:spPr>
          <a:xfrm>
            <a:off x="533400" y="1981200"/>
            <a:ext cx="7696200" cy="4297363"/>
          </a:xfrm>
        </p:spPr>
        <p:txBody>
          <a:bodyPr/>
          <a:lstStyle/>
          <a:p>
            <a:r>
              <a:rPr lang="en-US" sz="2800" dirty="0"/>
              <a:t>Matched comparison group controls for some observed characteristics but some differences remain unknown to the researchers</a:t>
            </a:r>
          </a:p>
          <a:p>
            <a:r>
              <a:rPr lang="en-US" sz="2800" dirty="0"/>
              <a:t>A blunt instrument</a:t>
            </a:r>
          </a:p>
          <a:p>
            <a:pPr lvl="1"/>
            <a:r>
              <a:rPr lang="en-US" dirty="0"/>
              <a:t>Looks only at overall PERT impacts</a:t>
            </a:r>
          </a:p>
          <a:p>
            <a:pPr lvl="1"/>
            <a:r>
              <a:rPr lang="en-US" sz="2400" dirty="0"/>
              <a:t>Says nothing about contributions of the component parts </a:t>
            </a:r>
          </a:p>
        </p:txBody>
      </p:sp>
    </p:spTree>
    <p:extLst>
      <p:ext uri="{BB962C8B-B14F-4D97-AF65-F5344CB8AC3E}">
        <p14:creationId xmlns:p14="http://schemas.microsoft.com/office/powerpoint/2010/main" val="1566877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457200" y="1219200"/>
            <a:ext cx="7772400" cy="2286000"/>
          </a:xfrm>
        </p:spPr>
        <p:txBody>
          <a:bodyPr/>
          <a:lstStyle/>
          <a:p>
            <a:pPr algn="ctr"/>
            <a:r>
              <a:rPr lang="en-US" sz="4000" b="1" dirty="0"/>
              <a:t>A Structural-Equations Approach to Assessing PERT Labor Market Outcomes</a:t>
            </a:r>
          </a:p>
        </p:txBody>
      </p:sp>
      <p:sp>
        <p:nvSpPr>
          <p:cNvPr id="5" name="Subtitle 4"/>
          <p:cNvSpPr>
            <a:spLocks noGrp="1"/>
          </p:cNvSpPr>
          <p:nvPr>
            <p:ph type="subTitle" idx="4294967295"/>
          </p:nvPr>
        </p:nvSpPr>
        <p:spPr>
          <a:xfrm>
            <a:off x="609600" y="4191000"/>
            <a:ext cx="7696200" cy="2057400"/>
          </a:xfrm>
        </p:spPr>
        <p:txBody>
          <a:bodyPr>
            <a:normAutofit/>
          </a:bodyPr>
          <a:lstStyle/>
          <a:p>
            <a:pPr algn="ctr">
              <a:buNone/>
            </a:pPr>
            <a:r>
              <a:rPr lang="en-US" sz="3200" dirty="0"/>
              <a:t>Cohort:  </a:t>
            </a:r>
            <a:r>
              <a:rPr lang="en-US" sz="3200" dirty="0">
                <a:latin typeface="Times New Roman" panose="02020603050405020304" pitchFamily="18" charset="0"/>
                <a:cs typeface="Times New Roman" panose="02020603050405020304" pitchFamily="18" charset="0"/>
              </a:rPr>
              <a:t>3,073 15-24</a:t>
            </a:r>
            <a:r>
              <a:rPr lang="en-US" sz="3200" dirty="0"/>
              <a:t> year-old applicants for DARS services in SFY </a:t>
            </a:r>
            <a:r>
              <a:rPr lang="en-US" sz="3200" dirty="0">
                <a:latin typeface="Times New Roman" panose="02020603050405020304" pitchFamily="18" charset="0"/>
                <a:cs typeface="Times New Roman" panose="02020603050405020304" pitchFamily="18" charset="0"/>
              </a:rPr>
              <a:t>2000</a:t>
            </a:r>
            <a:r>
              <a:rPr lang="en-US" sz="3200" dirty="0"/>
              <a:t> </a:t>
            </a:r>
          </a:p>
          <a:p>
            <a:pPr algn="ctr">
              <a:spcBef>
                <a:spcPts val="2400"/>
              </a:spcBef>
              <a:buNone/>
            </a:pPr>
            <a:r>
              <a:rPr lang="en-US" sz="2800" dirty="0"/>
              <a:t>(under review at the </a:t>
            </a:r>
            <a:r>
              <a:rPr lang="en-US" sz="2800" i="1" dirty="0"/>
              <a:t>Journal of Labor Economics)</a:t>
            </a:r>
            <a:endParaRPr lang="en-US" sz="2800" dirty="0"/>
          </a:p>
        </p:txBody>
      </p:sp>
    </p:spTree>
    <p:extLst>
      <p:ext uri="{BB962C8B-B14F-4D97-AF65-F5344CB8AC3E}">
        <p14:creationId xmlns:p14="http://schemas.microsoft.com/office/powerpoint/2010/main" val="769116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228600" y="533400"/>
            <a:ext cx="8610600" cy="1020762"/>
          </a:xfrm>
        </p:spPr>
        <p:txBody>
          <a:bodyPr/>
          <a:lstStyle/>
          <a:p>
            <a:pPr algn="ctr" eaLnBrk="1" hangingPunct="1"/>
            <a:r>
              <a:rPr lang="en-US" sz="4000" b="1" dirty="0"/>
              <a:t>The Sample for the 2000 Study</a:t>
            </a:r>
          </a:p>
        </p:txBody>
      </p:sp>
      <p:sp>
        <p:nvSpPr>
          <p:cNvPr id="12291" name="Rectangle 3"/>
          <p:cNvSpPr>
            <a:spLocks noGrp="1" noChangeArrowheads="1"/>
          </p:cNvSpPr>
          <p:nvPr>
            <p:ph type="body" idx="4294967295"/>
          </p:nvPr>
        </p:nvSpPr>
        <p:spPr>
          <a:xfrm>
            <a:off x="457200" y="1828800"/>
            <a:ext cx="8077200" cy="4419600"/>
          </a:xfrm>
        </p:spPr>
        <p:txBody>
          <a:bodyPr>
            <a:normAutofit/>
          </a:bodyPr>
          <a:lstStyle/>
          <a:p>
            <a:pPr eaLnBrk="1" hangingPunct="1">
              <a:spcBef>
                <a:spcPts val="1800"/>
              </a:spcBef>
            </a:pPr>
            <a:r>
              <a:rPr lang="en-US" sz="2800" dirty="0"/>
              <a:t>Focus is on transitioning youth who</a:t>
            </a:r>
          </a:p>
          <a:p>
            <a:pPr lvl="1" eaLnBrk="1" hangingPunct="1">
              <a:spcBef>
                <a:spcPts val="600"/>
              </a:spcBef>
            </a:pPr>
            <a:r>
              <a:rPr lang="en-US" dirty="0"/>
              <a:t>Applied for VR services during FY </a:t>
            </a:r>
            <a:r>
              <a:rPr lang="en-US" dirty="0">
                <a:latin typeface="Times New Roman" panose="02020603050405020304" pitchFamily="18" charset="0"/>
                <a:cs typeface="Times New Roman" panose="02020603050405020304" pitchFamily="18" charset="0"/>
              </a:rPr>
              <a:t>2000</a:t>
            </a:r>
            <a:endParaRPr lang="en-US" dirty="0"/>
          </a:p>
          <a:p>
            <a:pPr lvl="1" eaLnBrk="1" hangingPunct="1">
              <a:spcBef>
                <a:spcPts val="600"/>
              </a:spcBef>
            </a:pPr>
            <a:r>
              <a:rPr lang="en-US" dirty="0"/>
              <a:t>Were age </a:t>
            </a:r>
            <a:r>
              <a:rPr lang="en-US" dirty="0">
                <a:latin typeface="Times New Roman" panose="02020603050405020304" pitchFamily="18" charset="0"/>
                <a:cs typeface="Times New Roman" panose="02020603050405020304" pitchFamily="18" charset="0"/>
              </a:rPr>
              <a:t>15-24</a:t>
            </a:r>
            <a:r>
              <a:rPr lang="en-US" dirty="0"/>
              <a:t> at application</a:t>
            </a:r>
          </a:p>
          <a:p>
            <a:pPr lvl="1" eaLnBrk="1" hangingPunct="1">
              <a:spcBef>
                <a:spcPts val="600"/>
              </a:spcBef>
            </a:pPr>
            <a:r>
              <a:rPr lang="en-US" dirty="0"/>
              <a:t>Were diagnosed with an ID</a:t>
            </a:r>
            <a:r>
              <a:rPr lang="en-US"/>
              <a:t>, LD, and/or MI</a:t>
            </a:r>
            <a:endParaRPr lang="en-US" dirty="0"/>
          </a:p>
          <a:p>
            <a:pPr eaLnBrk="1" hangingPunct="1">
              <a:spcBef>
                <a:spcPts val="1800"/>
              </a:spcBef>
            </a:pPr>
            <a:r>
              <a:rPr lang="en-US" sz="2800" dirty="0"/>
              <a:t>Sample composition</a:t>
            </a:r>
          </a:p>
          <a:p>
            <a:pPr marL="0" indent="0" eaLnBrk="1" hangingPunct="1">
              <a:spcBef>
                <a:spcPts val="1800"/>
              </a:spcBef>
              <a:buNone/>
            </a:pPr>
            <a:endParaRPr lang="en-US" sz="2800" dirty="0"/>
          </a:p>
        </p:txBody>
      </p:sp>
      <p:graphicFrame>
        <p:nvGraphicFramePr>
          <p:cNvPr id="2" name="Table 1"/>
          <p:cNvGraphicFramePr>
            <a:graphicFrameLocks noGrp="1"/>
          </p:cNvGraphicFramePr>
          <p:nvPr>
            <p:extLst>
              <p:ext uri="{D42A27DB-BD31-4B8C-83A1-F6EECF244321}">
                <p14:modId xmlns:p14="http://schemas.microsoft.com/office/powerpoint/2010/main" val="1781266163"/>
              </p:ext>
            </p:extLst>
          </p:nvPr>
        </p:nvGraphicFramePr>
        <p:xfrm>
          <a:off x="1295400" y="4419600"/>
          <a:ext cx="6096000" cy="148336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pPr algn="l"/>
                      <a:endParaRPr lang="en-US" b="0" dirty="0">
                        <a:solidFill>
                          <a:schemeClr val="tx1"/>
                        </a:solidFill>
                      </a:endParaRPr>
                    </a:p>
                  </a:txBody>
                  <a:tcPr anchor="ctr">
                    <a:lnR w="38100" cap="flat" cmpd="sng" algn="ctr">
                      <a:solidFill>
                        <a:schemeClr val="bg1"/>
                      </a:solidFill>
                      <a:prstDash val="solid"/>
                      <a:round/>
                      <a:headEnd type="none" w="med" len="med"/>
                      <a:tailEnd type="none" w="med" len="med"/>
                    </a:lnR>
                    <a:solidFill>
                      <a:srgbClr val="C6E9FE"/>
                    </a:solidFill>
                  </a:tcPr>
                </a:tc>
                <a:tc>
                  <a:txBody>
                    <a:bodyPr/>
                    <a:lstStyle/>
                    <a:p>
                      <a:pPr algn="ctr"/>
                      <a:r>
                        <a:rPr lang="en-US" b="0" dirty="0">
                          <a:solidFill>
                            <a:schemeClr val="tx1"/>
                          </a:solidFill>
                        </a:rPr>
                        <a:t>PERT</a:t>
                      </a:r>
                    </a:p>
                  </a:txBody>
                  <a:tcPr anchor="ctr">
                    <a:lnL w="38100" cap="flat" cmpd="sng" algn="ctr">
                      <a:solidFill>
                        <a:schemeClr val="bg1"/>
                      </a:solidFill>
                      <a:prstDash val="solid"/>
                      <a:round/>
                      <a:headEnd type="none" w="med" len="med"/>
                      <a:tailEnd type="none" w="med" len="med"/>
                    </a:lnL>
                    <a:solidFill>
                      <a:srgbClr val="C6E9FE"/>
                    </a:solidFill>
                  </a:tcPr>
                </a:tc>
                <a:tc>
                  <a:txBody>
                    <a:bodyPr/>
                    <a:lstStyle/>
                    <a:p>
                      <a:pPr algn="ctr"/>
                      <a:r>
                        <a:rPr lang="en-US" b="0" dirty="0">
                          <a:solidFill>
                            <a:schemeClr val="tx1"/>
                          </a:solidFill>
                        </a:rPr>
                        <a:t>Not PERT</a:t>
                      </a:r>
                    </a:p>
                  </a:txBody>
                  <a:tcPr anchor="ctr">
                    <a:lnR w="38100" cap="flat" cmpd="sng" algn="ctr">
                      <a:solidFill>
                        <a:schemeClr val="bg1"/>
                      </a:solidFill>
                      <a:prstDash val="solid"/>
                      <a:round/>
                      <a:headEnd type="none" w="med" len="med"/>
                      <a:tailEnd type="none" w="med" len="med"/>
                    </a:lnR>
                    <a:solidFill>
                      <a:srgbClr val="C6E9FE"/>
                    </a:solidFill>
                  </a:tcPr>
                </a:tc>
                <a:tc>
                  <a:txBody>
                    <a:bodyPr/>
                    <a:lstStyle/>
                    <a:p>
                      <a:pPr algn="ctr"/>
                      <a:r>
                        <a:rPr lang="en-US" b="0" dirty="0">
                          <a:solidFill>
                            <a:schemeClr val="tx1"/>
                          </a:solidFill>
                        </a:rPr>
                        <a:t>Total</a:t>
                      </a:r>
                    </a:p>
                  </a:txBody>
                  <a:tcPr anchor="ctr">
                    <a:lnL w="38100" cap="flat" cmpd="sng" algn="ctr">
                      <a:solidFill>
                        <a:schemeClr val="bg1"/>
                      </a:solidFill>
                      <a:prstDash val="solid"/>
                      <a:round/>
                      <a:headEnd type="none" w="med" len="med"/>
                      <a:tailEnd type="none" w="med" len="med"/>
                    </a:lnL>
                    <a:solidFill>
                      <a:srgbClr val="C6E9FE"/>
                    </a:solidFill>
                  </a:tcPr>
                </a:tc>
                <a:extLst>
                  <a:ext uri="{0D108BD9-81ED-4DB2-BD59-A6C34878D82A}">
                    <a16:rowId xmlns:a16="http://schemas.microsoft.com/office/drawing/2014/main" val="10000"/>
                  </a:ext>
                </a:extLst>
              </a:tr>
              <a:tr h="370840">
                <a:tc>
                  <a:txBody>
                    <a:bodyPr/>
                    <a:lstStyle/>
                    <a:p>
                      <a:pPr algn="l"/>
                      <a:r>
                        <a:rPr lang="en-US" b="0" dirty="0">
                          <a:solidFill>
                            <a:schemeClr val="tx1"/>
                          </a:solidFill>
                        </a:rPr>
                        <a:t>VR Services</a:t>
                      </a:r>
                    </a:p>
                  </a:txBody>
                  <a:tcPr anchor="ctr">
                    <a:lnR w="38100" cap="flat" cmpd="sng" algn="ctr">
                      <a:solidFill>
                        <a:schemeClr val="bg1"/>
                      </a:solidFill>
                      <a:prstDash val="solid"/>
                      <a:round/>
                      <a:headEnd type="none" w="med" len="med"/>
                      <a:tailEnd type="none" w="med" len="med"/>
                    </a:lnR>
                    <a:solidFill>
                      <a:srgbClr val="C6E9FE"/>
                    </a:solidFill>
                  </a:tcPr>
                </a:tc>
                <a:tc>
                  <a:txBody>
                    <a:bodyPr/>
                    <a:lstStyle/>
                    <a:p>
                      <a:pPr algn="ctr"/>
                      <a:r>
                        <a:rPr lang="en-US" dirty="0">
                          <a:solidFill>
                            <a:schemeClr val="tx1"/>
                          </a:solidFill>
                        </a:rPr>
                        <a:t>199</a:t>
                      </a:r>
                    </a:p>
                  </a:txBody>
                  <a:tcPr anchor="ctr">
                    <a:lnL w="38100" cap="flat" cmpd="sng" algn="ctr">
                      <a:solidFill>
                        <a:schemeClr val="bg1"/>
                      </a:solidFill>
                      <a:prstDash val="solid"/>
                      <a:round/>
                      <a:headEnd type="none" w="med" len="med"/>
                      <a:tailEnd type="none" w="med" len="med"/>
                    </a:lnL>
                    <a:solidFill>
                      <a:srgbClr val="C6E9FE"/>
                    </a:solidFill>
                  </a:tcPr>
                </a:tc>
                <a:tc>
                  <a:txBody>
                    <a:bodyPr/>
                    <a:lstStyle/>
                    <a:p>
                      <a:pPr algn="ctr"/>
                      <a:r>
                        <a:rPr lang="en-US" dirty="0">
                          <a:solidFill>
                            <a:schemeClr val="tx1"/>
                          </a:solidFill>
                        </a:rPr>
                        <a:t>1,774</a:t>
                      </a:r>
                    </a:p>
                  </a:txBody>
                  <a:tcPr anchor="ctr">
                    <a:lnR w="38100" cap="flat" cmpd="sng" algn="ctr">
                      <a:solidFill>
                        <a:schemeClr val="bg1"/>
                      </a:solidFill>
                      <a:prstDash val="solid"/>
                      <a:round/>
                      <a:headEnd type="none" w="med" len="med"/>
                      <a:tailEnd type="none" w="med" len="med"/>
                    </a:lnR>
                    <a:solidFill>
                      <a:srgbClr val="C6E9FE"/>
                    </a:solidFill>
                  </a:tcPr>
                </a:tc>
                <a:tc>
                  <a:txBody>
                    <a:bodyPr/>
                    <a:lstStyle/>
                    <a:p>
                      <a:pPr algn="ctr"/>
                      <a:r>
                        <a:rPr lang="en-US" b="1" dirty="0">
                          <a:solidFill>
                            <a:srgbClr val="FF0000"/>
                          </a:solidFill>
                        </a:rPr>
                        <a:t>1,973</a:t>
                      </a:r>
                    </a:p>
                  </a:txBody>
                  <a:tcPr anchor="ctr">
                    <a:lnL w="38100" cap="flat" cmpd="sng" algn="ctr">
                      <a:solidFill>
                        <a:schemeClr val="bg1"/>
                      </a:solidFill>
                      <a:prstDash val="solid"/>
                      <a:round/>
                      <a:headEnd type="none" w="med" len="med"/>
                      <a:tailEnd type="none" w="med" len="med"/>
                    </a:lnL>
                    <a:solidFill>
                      <a:srgbClr val="C6E9FE"/>
                    </a:solidFill>
                  </a:tcPr>
                </a:tc>
                <a:extLst>
                  <a:ext uri="{0D108BD9-81ED-4DB2-BD59-A6C34878D82A}">
                    <a16:rowId xmlns:a16="http://schemas.microsoft.com/office/drawing/2014/main" val="10001"/>
                  </a:ext>
                </a:extLst>
              </a:tr>
              <a:tr h="370840">
                <a:tc>
                  <a:txBody>
                    <a:bodyPr/>
                    <a:lstStyle/>
                    <a:p>
                      <a:pPr algn="l"/>
                      <a:r>
                        <a:rPr lang="en-US" b="0" dirty="0">
                          <a:solidFill>
                            <a:schemeClr val="tx1"/>
                          </a:solidFill>
                        </a:rPr>
                        <a:t>No VR Services</a:t>
                      </a: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C6E9FE"/>
                    </a:solidFill>
                  </a:tcPr>
                </a:tc>
                <a:tc>
                  <a:txBody>
                    <a:bodyPr/>
                    <a:lstStyle/>
                    <a:p>
                      <a:pPr algn="ctr"/>
                      <a:r>
                        <a:rPr lang="en-US" dirty="0">
                          <a:solidFill>
                            <a:schemeClr val="tx1"/>
                          </a:solidFill>
                        </a:rPr>
                        <a:t>195</a:t>
                      </a: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C6E9FE"/>
                    </a:solidFill>
                  </a:tcPr>
                </a:tc>
                <a:tc>
                  <a:txBody>
                    <a:bodyPr/>
                    <a:lstStyle/>
                    <a:p>
                      <a:pPr algn="ctr"/>
                      <a:r>
                        <a:rPr lang="en-US" dirty="0">
                          <a:solidFill>
                            <a:schemeClr val="tx1"/>
                          </a:solidFill>
                        </a:rPr>
                        <a:t>905</a:t>
                      </a: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C6E9FE"/>
                    </a:solidFill>
                  </a:tcPr>
                </a:tc>
                <a:tc>
                  <a:txBody>
                    <a:bodyPr/>
                    <a:lstStyle/>
                    <a:p>
                      <a:pPr algn="ctr"/>
                      <a:r>
                        <a:rPr lang="en-US" b="1" dirty="0">
                          <a:solidFill>
                            <a:srgbClr val="FF0000"/>
                          </a:solidFill>
                        </a:rPr>
                        <a:t>1,100</a:t>
                      </a: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C6E9FE"/>
                    </a:solidFill>
                  </a:tcPr>
                </a:tc>
                <a:extLst>
                  <a:ext uri="{0D108BD9-81ED-4DB2-BD59-A6C34878D82A}">
                    <a16:rowId xmlns:a16="http://schemas.microsoft.com/office/drawing/2014/main" val="10002"/>
                  </a:ext>
                </a:extLst>
              </a:tr>
              <a:tr h="370840">
                <a:tc>
                  <a:txBody>
                    <a:bodyPr/>
                    <a:lstStyle/>
                    <a:p>
                      <a:pPr algn="ctr"/>
                      <a:r>
                        <a:rPr lang="en-US" b="1" dirty="0">
                          <a:solidFill>
                            <a:srgbClr val="FF0000"/>
                          </a:solidFill>
                        </a:rPr>
                        <a:t>Total</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C6E9FE"/>
                    </a:solidFill>
                  </a:tcPr>
                </a:tc>
                <a:tc>
                  <a:txBody>
                    <a:bodyPr/>
                    <a:lstStyle/>
                    <a:p>
                      <a:pPr algn="ctr"/>
                      <a:r>
                        <a:rPr lang="en-US" b="1" dirty="0">
                          <a:solidFill>
                            <a:srgbClr val="FF0000"/>
                          </a:solidFill>
                        </a:rPr>
                        <a:t>394</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C6E9FE"/>
                    </a:solidFill>
                  </a:tcPr>
                </a:tc>
                <a:tc>
                  <a:txBody>
                    <a:bodyPr/>
                    <a:lstStyle/>
                    <a:p>
                      <a:pPr algn="ctr"/>
                      <a:r>
                        <a:rPr lang="en-US" b="1" dirty="0">
                          <a:solidFill>
                            <a:srgbClr val="FF0000"/>
                          </a:solidFill>
                        </a:rPr>
                        <a:t>2,679</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C6E9FE"/>
                    </a:solidFill>
                  </a:tcPr>
                </a:tc>
                <a:tc>
                  <a:txBody>
                    <a:bodyPr/>
                    <a:lstStyle/>
                    <a:p>
                      <a:pPr algn="ctr"/>
                      <a:r>
                        <a:rPr lang="en-US" b="1" dirty="0">
                          <a:solidFill>
                            <a:srgbClr val="FF0000"/>
                          </a:solidFill>
                        </a:rPr>
                        <a:t>3,073</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C6E9FE"/>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20278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latin typeface="Arial" pitchFamily="34" charset="0"/>
                <a:cs typeface="Arial" pitchFamily="34" charset="0"/>
              </a:rPr>
              <a:t>Potential Ways for PERT to Affect Labor Market Outcomes</a:t>
            </a:r>
          </a:p>
        </p:txBody>
      </p:sp>
      <p:graphicFrame>
        <p:nvGraphicFramePr>
          <p:cNvPr id="5" name="Content Placeholder 3"/>
          <p:cNvGraphicFramePr>
            <a:graphicFrameLocks/>
          </p:cNvGraphicFramePr>
          <p:nvPr>
            <p:extLst>
              <p:ext uri="{D42A27DB-BD31-4B8C-83A1-F6EECF244321}">
                <p14:modId xmlns:p14="http://schemas.microsoft.com/office/powerpoint/2010/main" val="816475889"/>
              </p:ext>
            </p:extLst>
          </p:nvPr>
        </p:nvGraphicFramePr>
        <p:xfrm>
          <a:off x="1066800" y="2133600"/>
          <a:ext cx="7162800" cy="4568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3578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304800" y="685800"/>
            <a:ext cx="8077200" cy="914400"/>
          </a:xfrm>
        </p:spPr>
        <p:txBody>
          <a:bodyPr>
            <a:noAutofit/>
          </a:bodyPr>
          <a:lstStyle/>
          <a:p>
            <a:pPr algn="ctr" eaLnBrk="1" hangingPunct="1"/>
            <a:r>
              <a:rPr lang="en-US" sz="4500" b="1" dirty="0"/>
              <a:t>The Econometric Model</a:t>
            </a:r>
          </a:p>
        </p:txBody>
      </p:sp>
      <p:sp>
        <p:nvSpPr>
          <p:cNvPr id="15363" name="Rectangle 3"/>
          <p:cNvSpPr>
            <a:spLocks noGrp="1" noChangeArrowheads="1"/>
          </p:cNvSpPr>
          <p:nvPr>
            <p:ph type="body" idx="4294967295"/>
          </p:nvPr>
        </p:nvSpPr>
        <p:spPr>
          <a:xfrm>
            <a:off x="457200" y="1981200"/>
            <a:ext cx="8305800" cy="4144963"/>
          </a:xfrm>
        </p:spPr>
        <p:txBody>
          <a:bodyPr>
            <a:normAutofit lnSpcReduction="10000"/>
          </a:bodyPr>
          <a:lstStyle/>
          <a:p>
            <a:pPr eaLnBrk="1" hangingPunct="1"/>
            <a:r>
              <a:rPr lang="en-US" sz="2800" dirty="0"/>
              <a:t>Allows estimation of the three separate impacts</a:t>
            </a:r>
          </a:p>
          <a:p>
            <a:pPr eaLnBrk="1" hangingPunct="1">
              <a:spcBef>
                <a:spcPts val="1800"/>
              </a:spcBef>
            </a:pPr>
            <a:r>
              <a:rPr lang="en-US" sz="2800" dirty="0"/>
              <a:t>Uses a rich set of variables, including</a:t>
            </a:r>
          </a:p>
          <a:p>
            <a:pPr lvl="1" eaLnBrk="1" hangingPunct="1">
              <a:spcBef>
                <a:spcPts val="0"/>
              </a:spcBef>
            </a:pPr>
            <a:r>
              <a:rPr lang="en-US" dirty="0"/>
              <a:t>Quarterly earnings from </a:t>
            </a:r>
            <a:r>
              <a:rPr lang="en-US" dirty="0">
                <a:latin typeface="Times New Roman" panose="02020603050405020304" pitchFamily="18" charset="0"/>
                <a:cs typeface="Times New Roman" panose="02020603050405020304" pitchFamily="18" charset="0"/>
              </a:rPr>
              <a:t>1997-2010</a:t>
            </a:r>
          </a:p>
          <a:p>
            <a:pPr lvl="1" eaLnBrk="1" hangingPunct="1">
              <a:spcBef>
                <a:spcPts val="0"/>
              </a:spcBef>
            </a:pPr>
            <a:r>
              <a:rPr lang="en-US" dirty="0">
                <a:latin typeface="Times New Roman" panose="02020603050405020304" pitchFamily="18" charset="0"/>
                <a:cs typeface="Times New Roman" panose="02020603050405020304" pitchFamily="18" charset="0"/>
              </a:rPr>
              <a:t>Demographics (age, gender, ethnicity, education, locale, etc.)</a:t>
            </a:r>
          </a:p>
          <a:p>
            <a:pPr lvl="1" eaLnBrk="1" hangingPunct="1">
              <a:spcBef>
                <a:spcPts val="0"/>
              </a:spcBef>
            </a:pPr>
            <a:r>
              <a:rPr lang="en-US" dirty="0">
                <a:latin typeface="Times New Roman" panose="02020603050405020304" pitchFamily="18" charset="0"/>
                <a:cs typeface="Times New Roman" panose="02020603050405020304" pitchFamily="18" charset="0"/>
              </a:rPr>
              <a:t>Any or all disabilities</a:t>
            </a:r>
          </a:p>
          <a:p>
            <a:pPr lvl="1" eaLnBrk="1" hangingPunct="1">
              <a:spcBef>
                <a:spcPts val="0"/>
              </a:spcBef>
            </a:pPr>
            <a:r>
              <a:rPr lang="en-US" dirty="0">
                <a:latin typeface="Times New Roman" panose="02020603050405020304" pitchFamily="18" charset="0"/>
                <a:cs typeface="Times New Roman" panose="02020603050405020304" pitchFamily="18" charset="0"/>
              </a:rPr>
              <a:t>Service receipt (if any) for 6 distinct types of VR services</a:t>
            </a:r>
          </a:p>
          <a:p>
            <a:pPr eaLnBrk="1" hangingPunct="1">
              <a:spcBef>
                <a:spcPts val="1800"/>
              </a:spcBef>
            </a:pPr>
            <a:r>
              <a:rPr lang="en-US" sz="2800" dirty="0"/>
              <a:t>Uses state-of-the-science statistical techniques to bring our “comparison groups” closer to “randomized control groups”</a:t>
            </a:r>
          </a:p>
        </p:txBody>
      </p:sp>
    </p:spTree>
    <p:extLst>
      <p:ext uri="{BB962C8B-B14F-4D97-AF65-F5344CB8AC3E}">
        <p14:creationId xmlns:p14="http://schemas.microsoft.com/office/powerpoint/2010/main" val="1219122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228600" y="685800"/>
            <a:ext cx="8610600" cy="914400"/>
          </a:xfrm>
        </p:spPr>
        <p:txBody>
          <a:bodyPr>
            <a:noAutofit/>
          </a:bodyPr>
          <a:lstStyle/>
          <a:p>
            <a:pPr algn="ctr" eaLnBrk="1" hangingPunct="1"/>
            <a:r>
              <a:rPr lang="en-US" sz="3800" b="1" dirty="0"/>
              <a:t>An Economist’s View of PERT Effectiveness</a:t>
            </a:r>
          </a:p>
        </p:txBody>
      </p:sp>
      <p:sp>
        <p:nvSpPr>
          <p:cNvPr id="15363" name="Rectangle 3"/>
          <p:cNvSpPr>
            <a:spLocks noGrp="1" noChangeArrowheads="1"/>
          </p:cNvSpPr>
          <p:nvPr>
            <p:ph type="body" idx="4294967295"/>
          </p:nvPr>
        </p:nvSpPr>
        <p:spPr>
          <a:xfrm>
            <a:off x="457200" y="1981200"/>
            <a:ext cx="8305800" cy="4144963"/>
          </a:xfrm>
        </p:spPr>
        <p:txBody>
          <a:bodyPr>
            <a:normAutofit/>
          </a:bodyPr>
          <a:lstStyle/>
          <a:p>
            <a:pPr eaLnBrk="1" hangingPunct="1"/>
            <a:r>
              <a:rPr lang="en-US" sz="2800" dirty="0"/>
              <a:t>Rate of Return (ROR) on the </a:t>
            </a:r>
            <a:r>
              <a:rPr lang="en-US" sz="2800" dirty="0">
                <a:latin typeface="Times New Roman" panose="02020603050405020304" pitchFamily="18" charset="0"/>
                <a:cs typeface="Times New Roman" panose="02020603050405020304" pitchFamily="18" charset="0"/>
              </a:rPr>
              <a:t>$3,500 </a:t>
            </a:r>
            <a:r>
              <a:rPr lang="en-US" sz="2800" dirty="0"/>
              <a:t>cost of the PERT Evaluation</a:t>
            </a:r>
          </a:p>
          <a:p>
            <a:pPr lvl="1" eaLnBrk="1" hangingPunct="1">
              <a:spcBef>
                <a:spcPts val="0"/>
              </a:spcBef>
            </a:pPr>
            <a:r>
              <a:rPr lang="en-US" dirty="0"/>
              <a:t>Over a 5-year period:  </a:t>
            </a:r>
            <a:r>
              <a:rPr lang="en-US" dirty="0">
                <a:latin typeface="Times New Roman" panose="02020603050405020304" pitchFamily="18" charset="0"/>
                <a:cs typeface="Times New Roman" panose="02020603050405020304" pitchFamily="18" charset="0"/>
              </a:rPr>
              <a:t>95.3% </a:t>
            </a:r>
            <a:r>
              <a:rPr lang="en-US" dirty="0"/>
              <a:t>have positive ROR with median ROR of </a:t>
            </a:r>
            <a:r>
              <a:rPr lang="en-US" dirty="0">
                <a:latin typeface="Times New Roman" panose="02020603050405020304" pitchFamily="18" charset="0"/>
                <a:cs typeface="Times New Roman" panose="02020603050405020304" pitchFamily="18" charset="0"/>
              </a:rPr>
              <a:t>72% </a:t>
            </a:r>
            <a:r>
              <a:rPr lang="en-US" dirty="0"/>
              <a:t>annually</a:t>
            </a:r>
            <a:endParaRPr lang="en-US" dirty="0">
              <a:latin typeface="Times New Roman" panose="02020603050405020304" pitchFamily="18" charset="0"/>
              <a:cs typeface="Times New Roman" panose="02020603050405020304" pitchFamily="18" charset="0"/>
            </a:endParaRPr>
          </a:p>
          <a:p>
            <a:pPr lvl="1" eaLnBrk="1" hangingPunct="1">
              <a:spcBef>
                <a:spcPts val="0"/>
              </a:spcBef>
            </a:pPr>
            <a:r>
              <a:rPr lang="en-US" dirty="0">
                <a:latin typeface="Times New Roman" panose="02020603050405020304" pitchFamily="18" charset="0"/>
                <a:cs typeface="Times New Roman" panose="02020603050405020304" pitchFamily="18" charset="0"/>
              </a:rPr>
              <a:t>Over</a:t>
            </a:r>
            <a:r>
              <a:rPr lang="en-US" dirty="0"/>
              <a:t> a 10-year period:  </a:t>
            </a:r>
            <a:r>
              <a:rPr lang="en-US" dirty="0">
                <a:latin typeface="Times New Roman" panose="02020603050405020304" pitchFamily="18" charset="0"/>
                <a:cs typeface="Times New Roman" panose="02020603050405020304" pitchFamily="18" charset="0"/>
              </a:rPr>
              <a:t>99.3%</a:t>
            </a:r>
            <a:r>
              <a:rPr lang="en-US" dirty="0"/>
              <a:t> have positive ROR with median ROR of </a:t>
            </a:r>
            <a:r>
              <a:rPr lang="en-US" dirty="0">
                <a:latin typeface="Times New Roman" panose="02020603050405020304" pitchFamily="18" charset="0"/>
                <a:cs typeface="Times New Roman" panose="02020603050405020304" pitchFamily="18" charset="0"/>
              </a:rPr>
              <a:t>79%</a:t>
            </a:r>
            <a:r>
              <a:rPr lang="en-US" dirty="0"/>
              <a:t> annually</a:t>
            </a:r>
            <a:endParaRPr lang="en-US" dirty="0">
              <a:latin typeface="Times New Roman" panose="02020603050405020304" pitchFamily="18" charset="0"/>
              <a:cs typeface="Times New Roman" panose="02020603050405020304" pitchFamily="18" charset="0"/>
            </a:endParaRPr>
          </a:p>
          <a:p>
            <a:pPr eaLnBrk="1" hangingPunct="1">
              <a:spcBef>
                <a:spcPts val="1800"/>
              </a:spcBef>
            </a:pPr>
            <a:r>
              <a:rPr lang="en-US" sz="2800" dirty="0"/>
              <a:t>Alternatively, on an “investment” of $3,500 in PERT, a PERT consumer earns $2,600 more annually ($13,000 over 5 years) than a non-PERT consumer</a:t>
            </a:r>
          </a:p>
        </p:txBody>
      </p:sp>
    </p:spTree>
    <p:extLst>
      <p:ext uri="{BB962C8B-B14F-4D97-AF65-F5344CB8AC3E}">
        <p14:creationId xmlns:p14="http://schemas.microsoft.com/office/powerpoint/2010/main" val="2756581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7"/>
          <p:cNvGraphicFramePr>
            <a:graphicFrameLocks/>
          </p:cNvGraphicFramePr>
          <p:nvPr>
            <p:extLst>
              <p:ext uri="{D42A27DB-BD31-4B8C-83A1-F6EECF244321}">
                <p14:modId xmlns:p14="http://schemas.microsoft.com/office/powerpoint/2010/main" val="2012828920"/>
              </p:ext>
            </p:extLst>
          </p:nvPr>
        </p:nvGraphicFramePr>
        <p:xfrm>
          <a:off x="665975" y="3446621"/>
          <a:ext cx="7629525" cy="3289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459" name="Title 2"/>
          <p:cNvSpPr>
            <a:spLocks noGrp="1"/>
          </p:cNvSpPr>
          <p:nvPr>
            <p:ph type="title"/>
          </p:nvPr>
        </p:nvSpPr>
        <p:spPr>
          <a:xfrm>
            <a:off x="457200" y="762000"/>
            <a:ext cx="8229600" cy="685800"/>
          </a:xfrm>
        </p:spPr>
        <p:txBody>
          <a:bodyPr/>
          <a:lstStyle/>
          <a:p>
            <a:pPr algn="ctr"/>
            <a:r>
              <a:rPr lang="en-US" sz="3600" b="1" dirty="0"/>
              <a:t>How about a Real Person’s View?</a:t>
            </a:r>
            <a:endParaRPr lang="en-US" altLang="en-US" sz="3600" b="1" dirty="0"/>
          </a:p>
        </p:txBody>
      </p:sp>
      <p:sp>
        <p:nvSpPr>
          <p:cNvPr id="3" name="TextBox 2"/>
          <p:cNvSpPr txBox="1"/>
          <p:nvPr/>
        </p:nvSpPr>
        <p:spPr>
          <a:xfrm>
            <a:off x="533400" y="1461462"/>
            <a:ext cx="8172450" cy="1985159"/>
          </a:xfrm>
          <a:prstGeom prst="rect">
            <a:avLst/>
          </a:prstGeom>
          <a:noFill/>
        </p:spPr>
        <p:txBody>
          <a:bodyPr wrap="square" rtlCol="0">
            <a:spAutoFit/>
          </a:bodyPr>
          <a:lstStyle/>
          <a:p>
            <a:pPr marL="273050" lvl="0" indent="-273050">
              <a:spcBef>
                <a:spcPct val="20000"/>
              </a:spcBef>
              <a:buClr>
                <a:srgbClr val="0BD0D9"/>
              </a:buClr>
              <a:buSzPct val="95000"/>
              <a:buFont typeface="Wingdings 2" pitchFamily="18" charset="2"/>
              <a:buChar char=""/>
            </a:pPr>
            <a:r>
              <a:rPr lang="en-US" sz="2800" dirty="0">
                <a:solidFill>
                  <a:prstClr val="black"/>
                </a:solidFill>
                <a:latin typeface="Constantia"/>
              </a:rPr>
              <a:t>We worked with PERT staff to craft a message that</a:t>
            </a:r>
          </a:p>
          <a:p>
            <a:pPr marL="639763" lvl="1" indent="-246063">
              <a:spcBef>
                <a:spcPts val="0"/>
              </a:spcBef>
              <a:buClr>
                <a:srgbClr val="0F6FC6"/>
              </a:buClr>
              <a:buSzPct val="85000"/>
              <a:buFont typeface="Wingdings 2" pitchFamily="18" charset="2"/>
              <a:buChar char=""/>
            </a:pPr>
            <a:r>
              <a:rPr lang="en-US" sz="2400" dirty="0">
                <a:solidFill>
                  <a:prstClr val="black"/>
                </a:solidFill>
                <a:latin typeface="Constantia"/>
              </a:rPr>
              <a:t>Is understandable to non-economists</a:t>
            </a:r>
            <a:endParaRPr lang="en-US" sz="2400" dirty="0">
              <a:solidFill>
                <a:prstClr val="black"/>
              </a:solidFill>
              <a:latin typeface="Times New Roman" panose="02020603050405020304" pitchFamily="18" charset="0"/>
              <a:cs typeface="Times New Roman" panose="02020603050405020304" pitchFamily="18" charset="0"/>
            </a:endParaRPr>
          </a:p>
          <a:p>
            <a:pPr marL="639763" lvl="1" indent="-246063">
              <a:spcBef>
                <a:spcPts val="0"/>
              </a:spcBef>
              <a:buClr>
                <a:srgbClr val="0F6FC6"/>
              </a:buClr>
              <a:buSzPct val="85000"/>
              <a:buFont typeface="Wingdings 2" pitchFamily="18" charset="2"/>
              <a:buChar char=""/>
            </a:pPr>
            <a:r>
              <a:rPr lang="en-US" sz="2400" dirty="0">
                <a:solidFill>
                  <a:prstClr val="black"/>
                </a:solidFill>
                <a:latin typeface="Times New Roman" panose="02020603050405020304" pitchFamily="18" charset="0"/>
                <a:cs typeface="Times New Roman" panose="02020603050405020304" pitchFamily="18" charset="0"/>
              </a:rPr>
              <a:t>Can be used to market PERT to families</a:t>
            </a:r>
          </a:p>
          <a:p>
            <a:pPr algn="ctr">
              <a:spcBef>
                <a:spcPts val="1800"/>
              </a:spcBef>
            </a:pPr>
            <a:r>
              <a:rPr lang="en-US" altLang="en-US" sz="3200" b="1" dirty="0">
                <a:solidFill>
                  <a:srgbClr val="04617B"/>
                </a:solidFill>
                <a:latin typeface="Calibri"/>
              </a:rPr>
              <a:t>PERT Impact on Finding a Job and Income</a:t>
            </a:r>
            <a:endParaRPr lang="en-US" sz="3200" dirty="0">
              <a:solidFill>
                <a:prstClr val="black"/>
              </a:solidFill>
            </a:endParaRPr>
          </a:p>
        </p:txBody>
      </p:sp>
      <p:sp>
        <p:nvSpPr>
          <p:cNvPr id="5" name="TextBox 4"/>
          <p:cNvSpPr txBox="1">
            <a:spLocks/>
          </p:cNvSpPr>
          <p:nvPr/>
        </p:nvSpPr>
        <p:spPr>
          <a:xfrm>
            <a:off x="838200" y="2838450"/>
            <a:ext cx="7608705" cy="3870960"/>
          </a:xfrm>
          <a:prstGeom prst="rect">
            <a:avLst/>
          </a:prstGeom>
          <a:noFill/>
          <a:ln w="31750" cmpd="sng">
            <a:solidFill>
              <a:schemeClr val="accent1"/>
            </a:solidFill>
          </a:ln>
        </p:spPr>
        <p:txBody>
          <a:bodyPr wrap="square" rtlCol="0">
            <a:spAutoFit/>
          </a:bodyPr>
          <a:lstStyle/>
          <a:p>
            <a:endParaRPr lang="en-US" dirty="0">
              <a:solidFill>
                <a:prstClr val="black"/>
              </a:solidFill>
            </a:endParaRPr>
          </a:p>
        </p:txBody>
      </p:sp>
    </p:spTree>
    <p:extLst>
      <p:ext uri="{BB962C8B-B14F-4D97-AF65-F5344CB8AC3E}">
        <p14:creationId xmlns:p14="http://schemas.microsoft.com/office/powerpoint/2010/main" val="336283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95350"/>
          </a:xfrm>
        </p:spPr>
        <p:txBody>
          <a:bodyPr>
            <a:normAutofit/>
          </a:bodyPr>
          <a:lstStyle/>
          <a:p>
            <a:pPr algn="ctr"/>
            <a:r>
              <a:rPr lang="en-US" sz="4000" b="1" dirty="0"/>
              <a:t>A PERT Counselor’s Perspective</a:t>
            </a:r>
          </a:p>
        </p:txBody>
      </p:sp>
      <p:sp>
        <p:nvSpPr>
          <p:cNvPr id="3" name="Content Placeholder 2"/>
          <p:cNvSpPr>
            <a:spLocks noGrp="1"/>
          </p:cNvSpPr>
          <p:nvPr>
            <p:ph sz="quarter" idx="1"/>
          </p:nvPr>
        </p:nvSpPr>
        <p:spPr/>
        <p:txBody>
          <a:bodyPr>
            <a:normAutofit/>
          </a:bodyPr>
          <a:lstStyle/>
          <a:p>
            <a:r>
              <a:rPr lang="en-US" dirty="0"/>
              <a:t>“I like to cite to students, families, and the community that the typical PERT student develops over a five-year period into a worker that makes more money than the control-group peer … The idea is to be patient.  I also like to tell 10</a:t>
            </a:r>
            <a:r>
              <a:rPr lang="en-US" baseline="30000" dirty="0"/>
              <a:t>th</a:t>
            </a:r>
            <a:r>
              <a:rPr lang="en-US" dirty="0"/>
              <a:t> graders that they are an especially successful group for PERT because there is still time during high school to implement many of the recommendations they received from their PERT intake, like improving their academic achievement in reading and math.”</a:t>
            </a:r>
          </a:p>
          <a:p>
            <a:endParaRPr lang="en-US" dirty="0"/>
          </a:p>
        </p:txBody>
      </p:sp>
    </p:spTree>
    <p:extLst>
      <p:ext uri="{BB962C8B-B14F-4D97-AF65-F5344CB8AC3E}">
        <p14:creationId xmlns:p14="http://schemas.microsoft.com/office/powerpoint/2010/main" val="4032200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95350"/>
          </a:xfrm>
        </p:spPr>
        <p:txBody>
          <a:bodyPr>
            <a:normAutofit/>
          </a:bodyPr>
          <a:lstStyle/>
          <a:p>
            <a:pPr algn="ctr"/>
            <a:r>
              <a:rPr lang="en-US" b="1" dirty="0"/>
              <a:t>Vocational Rehabilitation</a:t>
            </a:r>
          </a:p>
        </p:txBody>
      </p:sp>
      <p:sp>
        <p:nvSpPr>
          <p:cNvPr id="3" name="Content Placeholder 2"/>
          <p:cNvSpPr>
            <a:spLocks noGrp="1"/>
          </p:cNvSpPr>
          <p:nvPr>
            <p:ph idx="1"/>
          </p:nvPr>
        </p:nvSpPr>
        <p:spPr>
          <a:xfrm>
            <a:off x="457200" y="1828800"/>
            <a:ext cx="8229600" cy="4648199"/>
          </a:xfrm>
        </p:spPr>
        <p:txBody>
          <a:bodyPr>
            <a:normAutofit fontScale="85000" lnSpcReduction="20000"/>
          </a:bodyPr>
          <a:lstStyle/>
          <a:p>
            <a:r>
              <a:rPr lang="en-US" dirty="0"/>
              <a:t>VR started after WW I for returning veterans with physical disabilities</a:t>
            </a:r>
          </a:p>
          <a:p>
            <a:pPr lvl="1"/>
            <a:r>
              <a:rPr lang="en-US" dirty="0"/>
              <a:t>Extended to civilian population and a broad array of disabilities</a:t>
            </a:r>
          </a:p>
          <a:p>
            <a:pPr lvl="2"/>
            <a:r>
              <a:rPr lang="en-US" dirty="0"/>
              <a:t>Focus is on employment and earnings</a:t>
            </a:r>
          </a:p>
          <a:p>
            <a:pPr>
              <a:spcBef>
                <a:spcPts val="1200"/>
              </a:spcBef>
            </a:pPr>
            <a:r>
              <a:rPr lang="en-US" dirty="0"/>
              <a:t>VR is Title IV of Workforce Innovation and Opportunity Act</a:t>
            </a:r>
          </a:p>
          <a:p>
            <a:pPr lvl="1"/>
            <a:r>
              <a:rPr lang="en-US" dirty="0"/>
              <a:t>Eligibility-based:  Documented disability that constitutes impediment to employment and individual can benefit from services</a:t>
            </a:r>
          </a:p>
          <a:p>
            <a:pPr lvl="1"/>
            <a:r>
              <a:rPr lang="en-US" dirty="0"/>
              <a:t>Cost sharing between state and federal government</a:t>
            </a:r>
          </a:p>
          <a:p>
            <a:pPr>
              <a:spcBef>
                <a:spcPts val="1200"/>
              </a:spcBef>
            </a:pPr>
            <a:r>
              <a:rPr lang="en-US" dirty="0"/>
              <a:t>In Virginia: DARS is general agency; DBVI serves individuals who are blind or  vision impaired</a:t>
            </a:r>
          </a:p>
          <a:p>
            <a:pPr>
              <a:spcBef>
                <a:spcPts val="1200"/>
              </a:spcBef>
            </a:pPr>
            <a:r>
              <a:rPr lang="en-US" dirty="0"/>
              <a:t>Individualized plans for employment</a:t>
            </a:r>
          </a:p>
          <a:p>
            <a:pPr>
              <a:spcBef>
                <a:spcPts val="1200"/>
              </a:spcBef>
            </a:pPr>
            <a:r>
              <a:rPr lang="en-US" dirty="0"/>
              <a:t>Staff and community partners provide many services</a:t>
            </a:r>
          </a:p>
        </p:txBody>
      </p:sp>
    </p:spTree>
    <p:extLst>
      <p:ext uri="{BB962C8B-B14F-4D97-AF65-F5344CB8AC3E}">
        <p14:creationId xmlns:p14="http://schemas.microsoft.com/office/powerpoint/2010/main" val="3206595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047750"/>
          </a:xfrm>
        </p:spPr>
        <p:txBody>
          <a:bodyPr>
            <a:normAutofit/>
          </a:bodyPr>
          <a:lstStyle/>
          <a:p>
            <a:pPr algn="ctr"/>
            <a:r>
              <a:rPr lang="en-US" sz="4000" b="1" dirty="0"/>
              <a:t>Study’s Effect on Staff Morale</a:t>
            </a:r>
          </a:p>
        </p:txBody>
      </p:sp>
      <p:sp>
        <p:nvSpPr>
          <p:cNvPr id="3" name="Content Placeholder 2"/>
          <p:cNvSpPr>
            <a:spLocks noGrp="1"/>
          </p:cNvSpPr>
          <p:nvPr>
            <p:ph sz="quarter" idx="1"/>
          </p:nvPr>
        </p:nvSpPr>
        <p:spPr>
          <a:xfrm>
            <a:off x="457200" y="2133600"/>
            <a:ext cx="8229600" cy="4191000"/>
          </a:xfrm>
        </p:spPr>
        <p:txBody>
          <a:bodyPr>
            <a:normAutofit/>
          </a:bodyPr>
          <a:lstStyle/>
          <a:p>
            <a:r>
              <a:rPr lang="en-US" dirty="0"/>
              <a:t>“For me, it generates a sense of pride in my work.  I have worked for a long time in the direct services (the front line so to speak) of special needs kids.  ...  PERT has been the one program that creates such a positive, long lasting change for the kids that are able to attend.  … for the program to get the findings that Joe and his team have come up with is validation that my time and effort have been well spent.”  </a:t>
            </a:r>
          </a:p>
        </p:txBody>
      </p:sp>
    </p:spTree>
    <p:extLst>
      <p:ext uri="{BB962C8B-B14F-4D97-AF65-F5344CB8AC3E}">
        <p14:creationId xmlns:p14="http://schemas.microsoft.com/office/powerpoint/2010/main" val="38817936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704850"/>
            <a:ext cx="8229600" cy="1047750"/>
          </a:xfrm>
        </p:spPr>
        <p:txBody>
          <a:bodyPr>
            <a:normAutofit/>
          </a:bodyPr>
          <a:lstStyle/>
          <a:p>
            <a:pPr algn="ctr"/>
            <a:r>
              <a:rPr lang="en-US" sz="4000" b="1" dirty="0"/>
              <a:t>PERT’s Impact for Student</a:t>
            </a:r>
          </a:p>
        </p:txBody>
      </p:sp>
      <p:sp>
        <p:nvSpPr>
          <p:cNvPr id="76803" name="Rectangle 3"/>
          <p:cNvSpPr>
            <a:spLocks noGrp="1" noChangeArrowheads="1"/>
          </p:cNvSpPr>
          <p:nvPr>
            <p:ph type="body" idx="1"/>
          </p:nvPr>
        </p:nvSpPr>
        <p:spPr/>
        <p:txBody>
          <a:bodyPr>
            <a:normAutofit/>
          </a:bodyPr>
          <a:lstStyle/>
          <a:p>
            <a:r>
              <a:rPr lang="en-US" sz="2800" dirty="0"/>
              <a:t>PERT goals for the individual students</a:t>
            </a:r>
          </a:p>
          <a:p>
            <a:pPr lvl="1"/>
            <a:r>
              <a:rPr lang="en-US" sz="2800" dirty="0"/>
              <a:t>Improve understanding of disability and how to achieve goals</a:t>
            </a:r>
          </a:p>
          <a:p>
            <a:pPr lvl="1"/>
            <a:r>
              <a:rPr lang="en-US" sz="2800" dirty="0"/>
              <a:t>Strengthen Independent Living potential at home and in community</a:t>
            </a:r>
          </a:p>
          <a:p>
            <a:pPr lvl="1"/>
            <a:r>
              <a:rPr lang="en-US" sz="2800" dirty="0"/>
              <a:t>Foster more interest in school and  reduce early drop-out rate</a:t>
            </a:r>
          </a:p>
          <a:p>
            <a:pPr lvl="1"/>
            <a:r>
              <a:rPr lang="en-US" sz="2800" dirty="0"/>
              <a:t>Increase long term earning potential **(ROI study clearly demonstrates)</a:t>
            </a:r>
          </a:p>
          <a:p>
            <a:pPr>
              <a:buFont typeface="Wingdings" pitchFamily="2" charset="2"/>
              <a:buNone/>
            </a:pPr>
            <a:endParaRPr lang="en-US" sz="2800" dirty="0"/>
          </a:p>
        </p:txBody>
      </p:sp>
    </p:spTree>
    <p:extLst>
      <p:ext uri="{BB962C8B-B14F-4D97-AF65-F5344CB8AC3E}">
        <p14:creationId xmlns:p14="http://schemas.microsoft.com/office/powerpoint/2010/main" val="435338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047750"/>
          </a:xfrm>
        </p:spPr>
        <p:txBody>
          <a:bodyPr>
            <a:noAutofit/>
          </a:bodyPr>
          <a:lstStyle/>
          <a:p>
            <a:pPr algn="ctr"/>
            <a:r>
              <a:rPr lang="en-US" sz="4000" b="1" dirty="0"/>
              <a:t>ROI to Schools – The Bottom Line</a:t>
            </a:r>
          </a:p>
        </p:txBody>
      </p:sp>
      <p:sp>
        <p:nvSpPr>
          <p:cNvPr id="3" name="Content Placeholder 2"/>
          <p:cNvSpPr>
            <a:spLocks noGrp="1"/>
          </p:cNvSpPr>
          <p:nvPr>
            <p:ph sz="quarter" idx="1"/>
          </p:nvPr>
        </p:nvSpPr>
        <p:spPr>
          <a:xfrm>
            <a:off x="457200" y="2057400"/>
            <a:ext cx="8229600" cy="4267200"/>
          </a:xfrm>
        </p:spPr>
        <p:txBody>
          <a:bodyPr>
            <a:normAutofit fontScale="77500" lnSpcReduction="20000"/>
          </a:bodyPr>
          <a:lstStyle/>
          <a:p>
            <a:pPr>
              <a:lnSpc>
                <a:spcPct val="120000"/>
              </a:lnSpc>
            </a:pPr>
            <a:r>
              <a:rPr lang="en-US" sz="3000" dirty="0"/>
              <a:t>PERT provides a great return on investment for school systems.  For the cost of doing a referral, some paperwork and financing transportation, each student, DOE, and DARS build a strong partnership.  The school’s locality eventually gets adults that can take care of  themselves, financially support themselves, and pay taxes. </a:t>
            </a:r>
          </a:p>
          <a:p>
            <a:pPr>
              <a:buNone/>
            </a:pPr>
            <a:endParaRPr lang="en-US" dirty="0"/>
          </a:p>
          <a:p>
            <a:pPr algn="r">
              <a:lnSpc>
                <a:spcPct val="120000"/>
              </a:lnSpc>
              <a:buNone/>
            </a:pPr>
            <a:r>
              <a:rPr lang="en-US" dirty="0"/>
              <a:t> Marianne Moore</a:t>
            </a:r>
            <a:br>
              <a:rPr lang="en-US" dirty="0"/>
            </a:br>
            <a:r>
              <a:rPr lang="en-US" dirty="0"/>
              <a:t>Instructional Specialist</a:t>
            </a:r>
            <a:br>
              <a:rPr lang="en-US" dirty="0"/>
            </a:br>
            <a:r>
              <a:rPr lang="en-US" dirty="0"/>
              <a:t>Middle/Secondary Transition</a:t>
            </a:r>
          </a:p>
          <a:p>
            <a:pPr algn="r">
              <a:lnSpc>
                <a:spcPct val="120000"/>
              </a:lnSpc>
              <a:buNone/>
            </a:pPr>
            <a:r>
              <a:rPr lang="en-US" dirty="0"/>
              <a:t>Virginia Department of Education</a:t>
            </a:r>
            <a:endParaRPr lang="en-US" dirty="0">
              <a:solidFill>
                <a:schemeClr val="tx1"/>
              </a:solidFill>
            </a:endParaRPr>
          </a:p>
        </p:txBody>
      </p:sp>
    </p:spTree>
    <p:extLst>
      <p:ext uri="{BB962C8B-B14F-4D97-AF65-F5344CB8AC3E}">
        <p14:creationId xmlns:p14="http://schemas.microsoft.com/office/powerpoint/2010/main" val="3206233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r>
              <a:rPr lang="en-US" altLang="en-US" b="1" dirty="0"/>
              <a:t>Focus Tonight</a:t>
            </a:r>
          </a:p>
        </p:txBody>
      </p:sp>
      <p:sp>
        <p:nvSpPr>
          <p:cNvPr id="8195" name="Rectangle 3"/>
          <p:cNvSpPr>
            <a:spLocks noGrp="1" noChangeArrowheads="1"/>
          </p:cNvSpPr>
          <p:nvPr>
            <p:ph idx="1"/>
          </p:nvPr>
        </p:nvSpPr>
        <p:spPr/>
        <p:txBody>
          <a:bodyPr/>
          <a:lstStyle/>
          <a:p>
            <a:pPr eaLnBrk="1" hangingPunct="1"/>
            <a:r>
              <a:rPr lang="en-US" altLang="en-US" sz="2800" dirty="0"/>
              <a:t>VR serves the full age range and a broad array of disabilities</a:t>
            </a:r>
          </a:p>
          <a:p>
            <a:pPr lvl="1" eaLnBrk="1" hangingPunct="1"/>
            <a:r>
              <a:rPr lang="en-US" altLang="en-US" dirty="0"/>
              <a:t>Cognitive, emotional, physical, vision, hearing, substance abuse</a:t>
            </a:r>
          </a:p>
          <a:p>
            <a:pPr eaLnBrk="1" hangingPunct="1"/>
            <a:r>
              <a:rPr lang="en-US" altLang="en-US" sz="2800" dirty="0"/>
              <a:t>Tonight, focus on PERT</a:t>
            </a:r>
          </a:p>
          <a:p>
            <a:pPr lvl="1" eaLnBrk="1" hangingPunct="1"/>
            <a:r>
              <a:rPr lang="en-US" altLang="en-US" dirty="0"/>
              <a:t>A program for transitioning youth from high school to work</a:t>
            </a:r>
          </a:p>
          <a:p>
            <a:pPr lvl="1" eaLnBrk="1" hangingPunct="1"/>
            <a:r>
              <a:rPr lang="en-US" altLang="en-US" dirty="0">
                <a:latin typeface="Times New Roman" panose="02020603050405020304" pitchFamily="18" charset="0"/>
                <a:cs typeface="Times New Roman" panose="02020603050405020304" pitchFamily="18" charset="0"/>
              </a:rPr>
              <a:t>52%</a:t>
            </a:r>
            <a:r>
              <a:rPr lang="en-US" altLang="en-US" dirty="0"/>
              <a:t> of participants have an intellectual disability or a specific learning disability</a:t>
            </a:r>
          </a:p>
          <a:p>
            <a:pPr lvl="1" eaLnBrk="1" hangingPunct="1"/>
            <a:r>
              <a:rPr lang="en-US" altLang="en-US" dirty="0"/>
              <a:t>Rises to 80% when add autism and ADHD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r>
              <a:rPr lang="en-US" altLang="en-US" b="1" dirty="0"/>
              <a:t>What is PERT?</a:t>
            </a:r>
          </a:p>
        </p:txBody>
      </p:sp>
      <p:sp>
        <p:nvSpPr>
          <p:cNvPr id="8195" name="Rectangle 3"/>
          <p:cNvSpPr>
            <a:spLocks noGrp="1" noChangeArrowheads="1"/>
          </p:cNvSpPr>
          <p:nvPr>
            <p:ph idx="1"/>
          </p:nvPr>
        </p:nvSpPr>
        <p:spPr/>
        <p:txBody>
          <a:bodyPr/>
          <a:lstStyle/>
          <a:p>
            <a:pPr eaLnBrk="1" hangingPunct="1"/>
            <a:r>
              <a:rPr lang="en-US" altLang="en-US" sz="2800" dirty="0"/>
              <a:t>Postsecondary Education Rehabilitation and Transition</a:t>
            </a:r>
          </a:p>
          <a:p>
            <a:pPr eaLnBrk="1" hangingPunct="1"/>
            <a:r>
              <a:rPr lang="en-US" altLang="en-US" sz="2800" dirty="0"/>
              <a:t>PERT is a collaborative effort between the Virginia Department for Aging and Rehabilitative Services and the Virginia Department of Education.</a:t>
            </a:r>
          </a:p>
          <a:p>
            <a:pPr eaLnBrk="1" hangingPunct="1"/>
            <a:r>
              <a:rPr lang="en-US" altLang="en-US" sz="2800" dirty="0"/>
              <a:t>PERT provides </a:t>
            </a:r>
          </a:p>
          <a:p>
            <a:pPr lvl="1" eaLnBrk="1" hangingPunct="1"/>
            <a:r>
              <a:rPr lang="en-US" altLang="en-US" dirty="0"/>
              <a:t>Vocational, IL and Residential/Leisure assessment</a:t>
            </a:r>
          </a:p>
          <a:p>
            <a:pPr lvl="1" eaLnBrk="1" hangingPunct="1"/>
            <a:r>
              <a:rPr lang="en-US" altLang="en-US" dirty="0"/>
              <a:t>Transition planning</a:t>
            </a:r>
          </a:p>
          <a:p>
            <a:pPr lvl="1" eaLnBrk="1" hangingPunct="1"/>
            <a:r>
              <a:rPr lang="en-US" altLang="en-US" dirty="0"/>
              <a:t>Trial vocational training opportunities</a:t>
            </a:r>
          </a:p>
          <a:p>
            <a:pPr eaLnBrk="1" hangingPunct="1"/>
            <a:endParaRPr lang="en-US" altLang="en-US" sz="2800" dirty="0"/>
          </a:p>
          <a:p>
            <a:pPr eaLnBrk="1" hangingPunct="1"/>
            <a:endParaRPr lang="en-US" altLang="en-US" sz="2800" dirty="0"/>
          </a:p>
        </p:txBody>
      </p:sp>
    </p:spTree>
    <p:extLst>
      <p:ext uri="{BB962C8B-B14F-4D97-AF65-F5344CB8AC3E}">
        <p14:creationId xmlns:p14="http://schemas.microsoft.com/office/powerpoint/2010/main" val="1427932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762000"/>
            <a:ext cx="8229600" cy="762000"/>
          </a:xfrm>
        </p:spPr>
        <p:txBody>
          <a:bodyPr/>
          <a:lstStyle/>
          <a:p>
            <a:pPr algn="ctr" eaLnBrk="1" hangingPunct="1"/>
            <a:r>
              <a:rPr lang="en-US" altLang="en-US" sz="4000" b="1" dirty="0"/>
              <a:t>PERT 10-Day Residential Assessment</a:t>
            </a:r>
          </a:p>
        </p:txBody>
      </p:sp>
      <p:pic>
        <p:nvPicPr>
          <p:cNvPr id="48130" name="Picture 2" descr="C:\Users\rschmidt\BDER\Projects\2014 NIDRR\Meetings\2016-02-02 Torch - PERT\NS Woodrow Wilson 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905000"/>
            <a:ext cx="2743200" cy="2210276"/>
          </a:xfrm>
          <a:prstGeom prst="rect">
            <a:avLst/>
          </a:prstGeom>
          <a:noFill/>
          <a:extLst>
            <a:ext uri="{909E8E84-426E-40dd-AFC4-6F175D3DCCD1}">
              <a14:hiddenFill xmlns:a14="http://schemas.microsoft.com/office/drawing/2010/main" xmlns="">
                <a:solidFill>
                  <a:srgbClr val="FFFFFF"/>
                </a:solidFill>
              </a14:hiddenFill>
            </a:ext>
          </a:extLst>
        </p:spPr>
      </p:pic>
      <p:pic>
        <p:nvPicPr>
          <p:cNvPr id="48131" name="Picture 3" descr="C:\Users\rschmidt\BDER\Projects\2014 NIDRR\Meetings\2016-02-02 Torch - PERT\NS Woodrow Wilson 2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1925" y="1902428"/>
            <a:ext cx="3011816" cy="2212848"/>
          </a:xfrm>
          <a:prstGeom prst="rect">
            <a:avLst/>
          </a:prstGeom>
          <a:noFill/>
          <a:extLst>
            <a:ext uri="{909E8E84-426E-40dd-AFC4-6F175D3DCCD1}">
              <a14:hiddenFill xmlns:a14="http://schemas.microsoft.com/office/drawing/2010/main" xmlns="">
                <a:solidFill>
                  <a:srgbClr val="FFFFFF"/>
                </a:solidFill>
              </a14:hiddenFill>
            </a:ext>
          </a:extLst>
        </p:spPr>
      </p:pic>
      <p:pic>
        <p:nvPicPr>
          <p:cNvPr id="48132" name="Picture 4" descr="C:\Users\rschmidt\BDER\Projects\2014 NIDRR\Meetings\2016-02-02 Torch - PERT\NS Woodrow Wilson 2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7800" y="4343400"/>
            <a:ext cx="3042732" cy="2212848"/>
          </a:xfrm>
          <a:prstGeom prst="rect">
            <a:avLst/>
          </a:prstGeom>
          <a:noFill/>
          <a:extLst>
            <a:ext uri="{909E8E84-426E-40dd-AFC4-6F175D3DCCD1}">
              <a14:hiddenFill xmlns:a14="http://schemas.microsoft.com/office/drawing/2010/main" xmlns="">
                <a:solidFill>
                  <a:srgbClr val="FFFFFF"/>
                </a:solidFill>
              </a14:hiddenFill>
            </a:ext>
          </a:extLst>
        </p:spPr>
      </p:pic>
      <p:pic>
        <p:nvPicPr>
          <p:cNvPr id="48133" name="Picture 5" descr="C:\Users\rschmidt\BDER\Projects\2014 NIDRR\Meetings\2016-02-02 Torch - PERT\NS Woodrow Wilson 2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0" y="4343400"/>
            <a:ext cx="3527818" cy="22128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00390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altLang="en-US" b="1" dirty="0"/>
              <a:t>The “ideal” PERT Student</a:t>
            </a:r>
          </a:p>
        </p:txBody>
      </p:sp>
      <p:sp>
        <p:nvSpPr>
          <p:cNvPr id="10243" name="Rectangle 3"/>
          <p:cNvSpPr>
            <a:spLocks noGrp="1" noChangeArrowheads="1"/>
          </p:cNvSpPr>
          <p:nvPr>
            <p:ph type="body" idx="1"/>
          </p:nvPr>
        </p:nvSpPr>
        <p:spPr>
          <a:xfrm>
            <a:off x="457200" y="2057400"/>
            <a:ext cx="8229600" cy="4267200"/>
          </a:xfrm>
        </p:spPr>
        <p:txBody>
          <a:bodyPr/>
          <a:lstStyle/>
          <a:p>
            <a:pPr eaLnBrk="1" hangingPunct="1">
              <a:lnSpc>
                <a:spcPct val="80000"/>
              </a:lnSpc>
            </a:pPr>
            <a:r>
              <a:rPr lang="en-US" altLang="en-US" sz="2800" dirty="0"/>
              <a:t>Age </a:t>
            </a:r>
            <a:r>
              <a:rPr lang="en-US" altLang="en-US" sz="2800" dirty="0">
                <a:latin typeface="Times New Roman" panose="02020603050405020304" pitchFamily="18" charset="0"/>
                <a:cs typeface="Times New Roman" panose="02020603050405020304" pitchFamily="18" charset="0"/>
              </a:rPr>
              <a:t>16 or 2.5 </a:t>
            </a:r>
            <a:r>
              <a:rPr lang="en-US" altLang="en-US" sz="2800" dirty="0"/>
              <a:t>years from high school graduation (actual ages range from </a:t>
            </a:r>
            <a:r>
              <a:rPr lang="en-US" altLang="en-US" sz="2800" dirty="0">
                <a:latin typeface="Times New Roman" panose="02020603050405020304" pitchFamily="18" charset="0"/>
                <a:cs typeface="Times New Roman" panose="02020603050405020304" pitchFamily="18" charset="0"/>
              </a:rPr>
              <a:t>15½ </a:t>
            </a:r>
            <a:r>
              <a:rPr lang="en-US" altLang="en-US" sz="2800" dirty="0"/>
              <a:t>to almost </a:t>
            </a:r>
            <a:r>
              <a:rPr lang="en-US" altLang="en-US" sz="2800" dirty="0">
                <a:latin typeface="Times New Roman" panose="02020603050405020304" pitchFamily="18" charset="0"/>
                <a:cs typeface="Times New Roman" panose="02020603050405020304" pitchFamily="18" charset="0"/>
              </a:rPr>
              <a:t>22 years</a:t>
            </a:r>
            <a:r>
              <a:rPr lang="en-US" altLang="en-US" sz="2800" dirty="0"/>
              <a:t>).</a:t>
            </a:r>
          </a:p>
          <a:p>
            <a:pPr eaLnBrk="1" hangingPunct="1">
              <a:lnSpc>
                <a:spcPct val="80000"/>
              </a:lnSpc>
              <a:spcBef>
                <a:spcPts val="1200"/>
              </a:spcBef>
            </a:pPr>
            <a:r>
              <a:rPr lang="en-US" altLang="en-US" sz="2800" dirty="0"/>
              <a:t>The student must have a disability and be enrolled in special education or have a </a:t>
            </a:r>
            <a:r>
              <a:rPr lang="en-US" altLang="en-US" sz="2800" dirty="0">
                <a:latin typeface="Times New Roman" panose="02020603050405020304" pitchFamily="18" charset="0"/>
                <a:cs typeface="Times New Roman" panose="02020603050405020304" pitchFamily="18" charset="0"/>
              </a:rPr>
              <a:t>504</a:t>
            </a:r>
            <a:r>
              <a:rPr lang="en-US" altLang="en-US" sz="2800" dirty="0"/>
              <a:t> plan and qualify for DARS services.</a:t>
            </a:r>
          </a:p>
          <a:p>
            <a:pPr eaLnBrk="1" hangingPunct="1">
              <a:lnSpc>
                <a:spcPct val="80000"/>
              </a:lnSpc>
              <a:spcBef>
                <a:spcPts val="1200"/>
              </a:spcBef>
            </a:pPr>
            <a:r>
              <a:rPr lang="en-US" altLang="en-US" sz="2800" dirty="0"/>
              <a:t>The student must be able to function safely in a residential campus environment with staff support.</a:t>
            </a:r>
          </a:p>
          <a:p>
            <a:pPr eaLnBrk="1" hangingPunct="1">
              <a:lnSpc>
                <a:spcPct val="80000"/>
              </a:lnSpc>
              <a:spcBef>
                <a:spcPts val="1200"/>
              </a:spcBef>
            </a:pPr>
            <a:r>
              <a:rPr lang="en-US" altLang="en-US" sz="2800" dirty="0"/>
              <a:t>The student must be medically, physically and psychologically stable.</a:t>
            </a:r>
          </a:p>
          <a:p>
            <a:pPr eaLnBrk="1" hangingPunct="1">
              <a:lnSpc>
                <a:spcPct val="80000"/>
              </a:lnSpc>
              <a:buFont typeface="Wingdings" pitchFamily="2" charset="2"/>
              <a:buNone/>
            </a:pPr>
            <a:endParaRPr lang="en-US" altLang="en-US" sz="2800" dirty="0"/>
          </a:p>
          <a:p>
            <a:pPr eaLnBrk="1" hangingPunct="1">
              <a:lnSpc>
                <a:spcPct val="80000"/>
              </a:lnSpc>
              <a:buFont typeface="Wingdings" pitchFamily="2" charset="2"/>
              <a:buNone/>
            </a:pPr>
            <a:endParaRPr lang="en-US" altLang="en-US" sz="2800" dirty="0"/>
          </a:p>
          <a:p>
            <a:pPr eaLnBrk="1" hangingPunct="1">
              <a:lnSpc>
                <a:spcPct val="80000"/>
              </a:lnSpc>
            </a:pPr>
            <a:endParaRPr lang="en-US" alt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704850"/>
            <a:ext cx="8229600" cy="742950"/>
          </a:xfrm>
        </p:spPr>
        <p:txBody>
          <a:bodyPr/>
          <a:lstStyle/>
          <a:p>
            <a:pPr algn="ctr"/>
            <a:r>
              <a:rPr lang="en-US" altLang="en-US" b="1" dirty="0"/>
              <a:t>PERT: From inception to now</a:t>
            </a:r>
          </a:p>
        </p:txBody>
      </p:sp>
      <p:sp>
        <p:nvSpPr>
          <p:cNvPr id="11267" name="Content Placeholder 2"/>
          <p:cNvSpPr>
            <a:spLocks noGrp="1"/>
          </p:cNvSpPr>
          <p:nvPr>
            <p:ph idx="1"/>
          </p:nvPr>
        </p:nvSpPr>
        <p:spPr>
          <a:xfrm>
            <a:off x="457200" y="1447800"/>
            <a:ext cx="8229600" cy="3448050"/>
          </a:xfrm>
        </p:spPr>
        <p:txBody>
          <a:bodyPr/>
          <a:lstStyle/>
          <a:p>
            <a:pPr eaLnBrk="1" hangingPunct="1">
              <a:spcBef>
                <a:spcPct val="0"/>
              </a:spcBef>
            </a:pPr>
            <a:r>
              <a:rPr lang="en-US" altLang="en-US" sz="2400" dirty="0"/>
              <a:t>Inception in 1985: a federally-funded demonstration grant</a:t>
            </a:r>
          </a:p>
          <a:p>
            <a:pPr lvl="1" eaLnBrk="1" hangingPunct="1">
              <a:spcBef>
                <a:spcPct val="0"/>
              </a:spcBef>
            </a:pPr>
            <a:r>
              <a:rPr lang="en-US" altLang="en-US" sz="2000" dirty="0"/>
              <a:t>50 students/year</a:t>
            </a:r>
          </a:p>
          <a:p>
            <a:pPr lvl="1" eaLnBrk="1" hangingPunct="1">
              <a:spcBef>
                <a:spcPct val="0"/>
              </a:spcBef>
            </a:pPr>
            <a:r>
              <a:rPr lang="en-US" altLang="en-US" sz="2000" dirty="0"/>
              <a:t>6 local school divisions</a:t>
            </a:r>
          </a:p>
          <a:p>
            <a:pPr eaLnBrk="1" hangingPunct="1">
              <a:spcBef>
                <a:spcPct val="0"/>
              </a:spcBef>
            </a:pPr>
            <a:r>
              <a:rPr lang="en-US" altLang="en-US" sz="2400" dirty="0"/>
              <a:t>Evolved into an integral component of school-to-work transition services for eligible secondary-aged youth with disabilities in the public school system. </a:t>
            </a:r>
          </a:p>
          <a:p>
            <a:pPr lvl="1" eaLnBrk="1" hangingPunct="1">
              <a:spcBef>
                <a:spcPct val="0"/>
              </a:spcBef>
            </a:pPr>
            <a:r>
              <a:rPr lang="en-US" altLang="en-US" sz="2000" dirty="0"/>
              <a:t>500+ students/year</a:t>
            </a:r>
          </a:p>
          <a:p>
            <a:pPr lvl="1" eaLnBrk="1" hangingPunct="1">
              <a:spcBef>
                <a:spcPct val="0"/>
              </a:spcBef>
            </a:pPr>
            <a:r>
              <a:rPr lang="en-US" altLang="en-US" sz="2000" dirty="0"/>
              <a:t>Statewide:  up to </a:t>
            </a:r>
            <a:r>
              <a:rPr lang="en-US" altLang="en-US" sz="2000" dirty="0" err="1"/>
              <a:t>to</a:t>
            </a:r>
            <a:r>
              <a:rPr lang="en-US" altLang="en-US" sz="2000" dirty="0"/>
              <a:t> 132 local school divisions</a:t>
            </a:r>
          </a:p>
          <a:p>
            <a:pPr marL="393700" lvl="1" indent="0" eaLnBrk="1" hangingPunct="1">
              <a:spcBef>
                <a:spcPct val="0"/>
              </a:spcBef>
              <a:buNone/>
            </a:pPr>
            <a:endParaRPr lang="en-US" altLang="en-US" sz="2000" dirty="0"/>
          </a:p>
        </p:txBody>
      </p:sp>
      <p:pic>
        <p:nvPicPr>
          <p:cNvPr id="4" name="Picture 4" descr="PERT Regions as of 6-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161079"/>
            <a:ext cx="5638800" cy="26867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eaLnBrk="1" hangingPunct="1"/>
            <a:r>
              <a:rPr lang="en-US" altLang="en-US" b="1" dirty="0"/>
              <a:t>Report Implementation</a:t>
            </a:r>
          </a:p>
        </p:txBody>
      </p:sp>
      <p:sp>
        <p:nvSpPr>
          <p:cNvPr id="15363" name="Rectangle 3"/>
          <p:cNvSpPr>
            <a:spLocks noGrp="1" noChangeArrowheads="1"/>
          </p:cNvSpPr>
          <p:nvPr>
            <p:ph type="body" idx="1"/>
          </p:nvPr>
        </p:nvSpPr>
        <p:spPr>
          <a:xfrm>
            <a:off x="457200" y="2209800"/>
            <a:ext cx="8229600" cy="4114800"/>
          </a:xfrm>
        </p:spPr>
        <p:txBody>
          <a:bodyPr/>
          <a:lstStyle/>
          <a:p>
            <a:pPr eaLnBrk="1" hangingPunct="1"/>
            <a:r>
              <a:rPr lang="en-US" altLang="en-US" sz="2800" dirty="0"/>
              <a:t>PERT Summary Report following </a:t>
            </a:r>
            <a:r>
              <a:rPr lang="en-US" altLang="en-US" sz="2800" dirty="0">
                <a:latin typeface="Times New Roman" panose="02020603050405020304" pitchFamily="18" charset="0"/>
                <a:cs typeface="Times New Roman" panose="02020603050405020304" pitchFamily="18" charset="0"/>
              </a:rPr>
              <a:t>10</a:t>
            </a:r>
            <a:r>
              <a:rPr lang="en-US" altLang="en-US" sz="2800" dirty="0"/>
              <a:t>-day in-residence assessment</a:t>
            </a:r>
          </a:p>
          <a:p>
            <a:pPr lvl="1" eaLnBrk="1" hangingPunct="1"/>
            <a:r>
              <a:rPr lang="en-US" altLang="en-US" dirty="0"/>
              <a:t>Six weeks post exit</a:t>
            </a:r>
          </a:p>
          <a:p>
            <a:pPr lvl="1" eaLnBrk="1" hangingPunct="1"/>
            <a:r>
              <a:rPr lang="en-US" altLang="en-US" dirty="0"/>
              <a:t>Student/Family, DARS counselor and the school</a:t>
            </a:r>
          </a:p>
          <a:p>
            <a:pPr eaLnBrk="1" hangingPunct="1">
              <a:spcBef>
                <a:spcPts val="1200"/>
              </a:spcBef>
            </a:pPr>
            <a:r>
              <a:rPr lang="en-US" altLang="en-US" sz="2800" dirty="0"/>
              <a:t>Report Implementation </a:t>
            </a:r>
          </a:p>
          <a:p>
            <a:pPr lvl="1" eaLnBrk="1" hangingPunct="1"/>
            <a:r>
              <a:rPr lang="en-US" altLang="en-US" dirty="0"/>
              <a:t>At the student’s local school during remaining high school</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2"/>
  <p:tag name="ARTICULATE_DESIGN_ID_FLOW" val="m3IjdGbN"/>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AB4CD10FCCE840A9F7A60CFEA07643" ma:contentTypeVersion="16" ma:contentTypeDescription="Create a new document." ma:contentTypeScope="" ma:versionID="00379204ab73c62c2694260249453f6e">
  <xsd:schema xmlns:xsd="http://www.w3.org/2001/XMLSchema" xmlns:xs="http://www.w3.org/2001/XMLSchema" xmlns:p="http://schemas.microsoft.com/office/2006/metadata/properties" xmlns:ns2="54a9d15e-ee5c-48f1-9d99-365d542a9913" xmlns:ns3="4ba7d84b-d7bd-46b4-a66c-7a610aef47b7" targetNamespace="http://schemas.microsoft.com/office/2006/metadata/properties" ma:root="true" ma:fieldsID="be490ffd1bef00b84087fd4984f738fa" ns2:_="" ns3:_="">
    <xsd:import namespace="54a9d15e-ee5c-48f1-9d99-365d542a9913"/>
    <xsd:import namespace="4ba7d84b-d7bd-46b4-a66c-7a610aef47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a9d15e-ee5c-48f1-9d99-365d542a99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3db4deb-8d57-425f-b55a-80c757add84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a7d84b-d7bd-46b4-a66c-7a610aef47b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5f04fa3-e4a5-44fd-aa02-cf510cf6520a}" ma:internalName="TaxCatchAll" ma:showField="CatchAllData" ma:web="4ba7d84b-d7bd-46b4-a66c-7a610aef47b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ba7d84b-d7bd-46b4-a66c-7a610aef47b7" xsi:nil="true"/>
    <lcf76f155ced4ddcb4097134ff3c332f xmlns="54a9d15e-ee5c-48f1-9d99-365d542a991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0BB16B3-047C-41B3-83C7-0C2273591012}"/>
</file>

<file path=customXml/itemProps2.xml><?xml version="1.0" encoding="utf-8"?>
<ds:datastoreItem xmlns:ds="http://schemas.openxmlformats.org/officeDocument/2006/customXml" ds:itemID="{F483CD1C-6100-4C0D-83AB-92443BF37CEF}"/>
</file>

<file path=customXml/itemProps3.xml><?xml version="1.0" encoding="utf-8"?>
<ds:datastoreItem xmlns:ds="http://schemas.openxmlformats.org/officeDocument/2006/customXml" ds:itemID="{502B47D7-8475-4EEA-AA1D-39E5CA154F76}"/>
</file>

<file path=docProps/app.xml><?xml version="1.0" encoding="utf-8"?>
<Properties xmlns="http://schemas.openxmlformats.org/officeDocument/2006/extended-properties" xmlns:vt="http://schemas.openxmlformats.org/officeDocument/2006/docPropsVTypes">
  <Template>Flow</Template>
  <TotalTime>808</TotalTime>
  <Words>1860</Words>
  <Application>Microsoft Office PowerPoint</Application>
  <PresentationFormat>On-screen Show (4:3)</PresentationFormat>
  <Paragraphs>191</Paragraphs>
  <Slides>32</Slides>
  <Notes>13</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42" baseType="lpstr">
      <vt:lpstr>Arial</vt:lpstr>
      <vt:lpstr>Calibri</vt:lpstr>
      <vt:lpstr>Century Schoolbook</vt:lpstr>
      <vt:lpstr>Constantia</vt:lpstr>
      <vt:lpstr>Times New Roman</vt:lpstr>
      <vt:lpstr>Wingdings</vt:lpstr>
      <vt:lpstr>Wingdings 2</vt:lpstr>
      <vt:lpstr>Flow</vt:lpstr>
      <vt:lpstr>1_Flow</vt:lpstr>
      <vt:lpstr>Worksheet</vt:lpstr>
      <vt:lpstr>Investing in Career Opportunities for Youths with Disabilities Joe Ashley &amp; Bob Schmidt</vt:lpstr>
      <vt:lpstr>Employment Challenges</vt:lpstr>
      <vt:lpstr>Vocational Rehabilitation</vt:lpstr>
      <vt:lpstr>Focus Tonight</vt:lpstr>
      <vt:lpstr>What is PERT?</vt:lpstr>
      <vt:lpstr>PERT 10-Day Residential Assessment</vt:lpstr>
      <vt:lpstr>The “ideal” PERT Student</vt:lpstr>
      <vt:lpstr>PERT: From inception to now</vt:lpstr>
      <vt:lpstr>Report Implementation</vt:lpstr>
      <vt:lpstr>Follow-Up Programs</vt:lpstr>
      <vt:lpstr>Impact for Student</vt:lpstr>
      <vt:lpstr>Value to PERT Partners</vt:lpstr>
      <vt:lpstr>Rehabilitation Rate</vt:lpstr>
      <vt:lpstr>Evaluating PERT</vt:lpstr>
      <vt:lpstr>Evaluating PERT:  Concepts</vt:lpstr>
      <vt:lpstr>Evaluating PERT: Compared to Whom?</vt:lpstr>
      <vt:lpstr>A Comparison Group Approach to Assessing Labor Market Outcomes from PERT</vt:lpstr>
      <vt:lpstr>Quasi-Experimental Outcome Evaluation Framework</vt:lpstr>
      <vt:lpstr>The Sample for the 1988 Study</vt:lpstr>
      <vt:lpstr>Long-Term Employment Data</vt:lpstr>
      <vt:lpstr>PowerPoint Presentation</vt:lpstr>
      <vt:lpstr>Study Limitations</vt:lpstr>
      <vt:lpstr>A Structural-Equations Approach to Assessing PERT Labor Market Outcomes</vt:lpstr>
      <vt:lpstr>The Sample for the 2000 Study</vt:lpstr>
      <vt:lpstr>Potential Ways for PERT to Affect Labor Market Outcomes</vt:lpstr>
      <vt:lpstr>The Econometric Model</vt:lpstr>
      <vt:lpstr>An Economist’s View of PERT Effectiveness</vt:lpstr>
      <vt:lpstr>How about a Real Person’s View?</vt:lpstr>
      <vt:lpstr>A PERT Counselor’s Perspective</vt:lpstr>
      <vt:lpstr>Study’s Effect on Staff Morale</vt:lpstr>
      <vt:lpstr>PERT’s Impact for Student</vt:lpstr>
      <vt:lpstr>ROI to Schools – The Bottom Line</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PERT?</dc:title>
  <dc:creator>klb11147</dc:creator>
  <cp:lastModifiedBy>Theresa Kulow</cp:lastModifiedBy>
  <cp:revision>71</cp:revision>
  <dcterms:created xsi:type="dcterms:W3CDTF">2013-05-30T19:30:52Z</dcterms:created>
  <dcterms:modified xsi:type="dcterms:W3CDTF">2023-10-11T22:16:04Z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1465DBD7-BC80-4787-A597-C2E799AA4F6B</vt:lpwstr>
  </property>
  <property fmtid="{D5CDD505-2E9C-101B-9397-08002B2CF9AE}" pid="3" name="ArticulatePath">
    <vt:lpwstr>https://eriwi.sharepoint.com/sites/ERIAllStaff/Shared Documents/Shared/Training/GWU/vr roi/website/content/resources/Torch-PERT-02-02-2016</vt:lpwstr>
  </property>
  <property fmtid="{D5CDD505-2E9C-101B-9397-08002B2CF9AE}" pid="4" name="ContentTypeId">
    <vt:lpwstr>0x010100A1AB4CD10FCCE840A9F7A60CFEA07643</vt:lpwstr>
  </property>
</Properties>
</file>