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3"/>
  </p:sldMasterIdLst>
  <p:notesMasterIdLst>
    <p:notesMasterId r:id="rId27"/>
  </p:notesMasterIdLst>
  <p:handoutMasterIdLst>
    <p:handoutMasterId r:id="rId28"/>
  </p:handoutMasterIdLst>
  <p:sldIdLst>
    <p:sldId id="497" r:id="rId4"/>
    <p:sldId id="486" r:id="rId5"/>
    <p:sldId id="479" r:id="rId6"/>
    <p:sldId id="480" r:id="rId7"/>
    <p:sldId id="490" r:id="rId8"/>
    <p:sldId id="476" r:id="rId9"/>
    <p:sldId id="437" r:id="rId10"/>
    <p:sldId id="491" r:id="rId11"/>
    <p:sldId id="438" r:id="rId12"/>
    <p:sldId id="318" r:id="rId13"/>
    <p:sldId id="439" r:id="rId14"/>
    <p:sldId id="448" r:id="rId15"/>
    <p:sldId id="450" r:id="rId16"/>
    <p:sldId id="451" r:id="rId17"/>
    <p:sldId id="452" r:id="rId18"/>
    <p:sldId id="456" r:id="rId19"/>
    <p:sldId id="455" r:id="rId20"/>
    <p:sldId id="429" r:id="rId21"/>
    <p:sldId id="494" r:id="rId22"/>
    <p:sldId id="493" r:id="rId23"/>
    <p:sldId id="478" r:id="rId24"/>
    <p:sldId id="495" r:id="rId25"/>
    <p:sldId id="496" r:id="rId26"/>
  </p:sldIdLst>
  <p:sldSz cx="9144000" cy="6858000" type="screen4x3"/>
  <p:notesSz cx="7010400" cy="92964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midt, Bob" initials="SB" lastIdx="29" clrIdx="0"/>
  <p:cmAuthor id="2" name="Pepper, John V. (jvp3m)" initials="PJV(" lastIdx="11" clrIdx="1"/>
  <p:cmAuthor id="3" name="vlamb" initials="vl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8C48"/>
    <a:srgbClr val="020592"/>
    <a:srgbClr val="E9EDF4"/>
    <a:srgbClr val="4F81BD"/>
    <a:srgbClr val="D0D8E8"/>
    <a:srgbClr val="000000"/>
    <a:srgbClr val="F97817"/>
    <a:srgbClr val="FF04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E32B91-B97B-430E-A8A0-30C3633C3D05}" v="14" dt="2023-06-09T20:50:57.8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4" autoAdjust="0"/>
    <p:restoredTop sz="98580" autoAdjust="0"/>
  </p:normalViewPr>
  <p:slideViewPr>
    <p:cSldViewPr>
      <p:cViewPr varScale="1">
        <p:scale>
          <a:sx n="86" d="100"/>
          <a:sy n="86" d="100"/>
        </p:scale>
        <p:origin x="134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36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Red" userId="80988888747961c0" providerId="Windows Live" clId="Web-{AF27E6E2-24E7-48A6-B1FC-C72D35B15AF6}"/>
    <pc:docChg chg="addSld delSld sldOrd">
      <pc:chgData name="Kevin Red" userId="80988888747961c0" providerId="Windows Live" clId="Web-{AF27E6E2-24E7-48A6-B1FC-C72D35B15AF6}" dt="2018-07-03T23:25:00.011" v="2"/>
      <pc:docMkLst>
        <pc:docMk/>
      </pc:docMkLst>
      <pc:sldChg chg="del">
        <pc:chgData name="Kevin Red" userId="80988888747961c0" providerId="Windows Live" clId="Web-{AF27E6E2-24E7-48A6-B1FC-C72D35B15AF6}" dt="2018-07-03T23:24:55.839" v="0"/>
        <pc:sldMkLst>
          <pc:docMk/>
          <pc:sldMk cId="354793505" sldId="497"/>
        </pc:sldMkLst>
      </pc:sldChg>
      <pc:sldChg chg="add ord">
        <pc:chgData name="Kevin Red" userId="80988888747961c0" providerId="Windows Live" clId="Web-{AF27E6E2-24E7-48A6-B1FC-C72D35B15AF6}" dt="2018-07-03T23:25:00.011" v="2"/>
        <pc:sldMkLst>
          <pc:docMk/>
          <pc:sldMk cId="1179123729" sldId="497"/>
        </pc:sldMkLst>
      </pc:sldChg>
    </pc:docChg>
  </pc:docChgLst>
  <pc:docChgLst>
    <pc:chgData name="Kevin Red" userId="80988888747961c0" providerId="Windows Live" clId="Web-{FA1137DC-A66C-41F2-9C13-B3C4413E483D}"/>
    <pc:docChg chg="addSld delSld">
      <pc:chgData name="Kevin Red" userId="80988888747961c0" providerId="Windows Live" clId="Web-{FA1137DC-A66C-41F2-9C13-B3C4413E483D}" dt="2018-07-03T03:09:12.729" v="1"/>
      <pc:docMkLst>
        <pc:docMk/>
      </pc:docMkLst>
      <pc:sldChg chg="del">
        <pc:chgData name="Kevin Red" userId="80988888747961c0" providerId="Windows Live" clId="Web-{FA1137DC-A66C-41F2-9C13-B3C4413E483D}" dt="2018-07-03T03:09:12.729" v="1"/>
        <pc:sldMkLst>
          <pc:docMk/>
          <pc:sldMk cId="1352272596" sldId="492"/>
        </pc:sldMkLst>
      </pc:sldChg>
      <pc:sldChg chg="add">
        <pc:chgData name="Kevin Red" userId="80988888747961c0" providerId="Windows Live" clId="Web-{FA1137DC-A66C-41F2-9C13-B3C4413E483D}" dt="2018-07-03T03:09:05.417" v="0"/>
        <pc:sldMkLst>
          <pc:docMk/>
          <pc:sldMk cId="354793505" sldId="497"/>
        </pc:sldMkLst>
      </pc:sldChg>
    </pc:docChg>
  </pc:docChgLst>
  <pc:docChgLst>
    <pc:chgData name="Erin Beck" userId="fe1bdb2f-e0a0-410f-b38d-ae32612d3e74" providerId="ADAL" clId="{66E32B91-B97B-430E-A8A0-30C3633C3D05}"/>
    <pc:docChg chg="undo custSel modSld modMainMaster">
      <pc:chgData name="Erin Beck" userId="fe1bdb2f-e0a0-410f-b38d-ae32612d3e74" providerId="ADAL" clId="{66E32B91-B97B-430E-A8A0-30C3633C3D05}" dt="2023-06-12T13:00:52.849" v="318" actId="403"/>
      <pc:docMkLst>
        <pc:docMk/>
      </pc:docMkLst>
      <pc:sldChg chg="modSp mod">
        <pc:chgData name="Erin Beck" userId="fe1bdb2f-e0a0-410f-b38d-ae32612d3e74" providerId="ADAL" clId="{66E32B91-B97B-430E-A8A0-30C3633C3D05}" dt="2023-06-09T20:56:50.333" v="311" actId="14100"/>
        <pc:sldMkLst>
          <pc:docMk/>
          <pc:sldMk cId="0" sldId="318"/>
        </pc:sldMkLst>
        <pc:spChg chg="mod">
          <ac:chgData name="Erin Beck" userId="fe1bdb2f-e0a0-410f-b38d-ae32612d3e74" providerId="ADAL" clId="{66E32B91-B97B-430E-A8A0-30C3633C3D05}" dt="2023-06-09T20:56:50.333" v="311" actId="14100"/>
          <ac:spMkLst>
            <pc:docMk/>
            <pc:sldMk cId="0" sldId="318"/>
            <ac:spMk id="2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52:32.503" v="256" actId="27636"/>
          <ac:spMkLst>
            <pc:docMk/>
            <pc:sldMk cId="0" sldId="318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33.131" v="193" actId="962"/>
          <ac:spMkLst>
            <pc:docMk/>
            <pc:sldMk cId="0" sldId="318"/>
            <ac:spMk id="10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12T13:00:52.849" v="318" actId="403"/>
        <pc:sldMkLst>
          <pc:docMk/>
          <pc:sldMk cId="545207712" sldId="429"/>
        </pc:sldMkLst>
        <pc:spChg chg="mod">
          <ac:chgData name="Erin Beck" userId="fe1bdb2f-e0a0-410f-b38d-ae32612d3e74" providerId="ADAL" clId="{66E32B91-B97B-430E-A8A0-30C3633C3D05}" dt="2023-06-09T20:54:58.133" v="289" actId="14100"/>
          <ac:spMkLst>
            <pc:docMk/>
            <pc:sldMk cId="545207712" sldId="429"/>
            <ac:spMk id="2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12T13:00:52.849" v="318" actId="403"/>
          <ac:spMkLst>
            <pc:docMk/>
            <pc:sldMk cId="545207712" sldId="429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8:02.287" v="201" actId="962"/>
          <ac:spMkLst>
            <pc:docMk/>
            <pc:sldMk cId="545207712" sldId="429"/>
            <ac:spMk id="8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1:45.736" v="245" actId="14100"/>
        <pc:sldMkLst>
          <pc:docMk/>
          <pc:sldMk cId="1034118219" sldId="437"/>
        </pc:sldMkLst>
        <pc:spChg chg="mod">
          <ac:chgData name="Erin Beck" userId="fe1bdb2f-e0a0-410f-b38d-ae32612d3e74" providerId="ADAL" clId="{66E32B91-B97B-430E-A8A0-30C3633C3D05}" dt="2023-06-09T20:47:23.370" v="190" actId="962"/>
          <ac:spMkLst>
            <pc:docMk/>
            <pc:sldMk cId="1034118219" sldId="437"/>
            <ac:spMk id="4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50:43.258" v="238" actId="27636"/>
          <ac:spMkLst>
            <pc:docMk/>
            <pc:sldMk cId="1034118219" sldId="437"/>
            <ac:spMk id="5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51:45.736" v="245" actId="14100"/>
          <ac:spMkLst>
            <pc:docMk/>
            <pc:sldMk cId="1034118219" sldId="437"/>
            <ac:spMk id="6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2:07.602" v="248" actId="948"/>
        <pc:sldMkLst>
          <pc:docMk/>
          <pc:sldMk cId="125970689" sldId="438"/>
        </pc:sldMkLst>
        <pc:spChg chg="mod">
          <ac:chgData name="Erin Beck" userId="fe1bdb2f-e0a0-410f-b38d-ae32612d3e74" providerId="ADAL" clId="{66E32B91-B97B-430E-A8A0-30C3633C3D05}" dt="2023-06-09T20:52:07.602" v="248" actId="948"/>
          <ac:spMkLst>
            <pc:docMk/>
            <pc:sldMk cId="125970689" sldId="438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28.170" v="192" actId="962"/>
          <ac:spMkLst>
            <pc:docMk/>
            <pc:sldMk cId="125970689" sldId="438"/>
            <ac:spMk id="4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12T13:00:17.860" v="316" actId="27636"/>
        <pc:sldMkLst>
          <pc:docMk/>
          <pc:sldMk cId="3970428231" sldId="439"/>
        </pc:sldMkLst>
        <pc:spChg chg="mod">
          <ac:chgData name="Erin Beck" userId="fe1bdb2f-e0a0-410f-b38d-ae32612d3e74" providerId="ADAL" clId="{66E32B91-B97B-430E-A8A0-30C3633C3D05}" dt="2023-06-09T20:56:40.601" v="308" actId="12788"/>
          <ac:spMkLst>
            <pc:docMk/>
            <pc:sldMk cId="3970428231" sldId="439"/>
            <ac:spMk id="2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12T13:00:17.860" v="316" actId="27636"/>
          <ac:spMkLst>
            <pc:docMk/>
            <pc:sldMk cId="3970428231" sldId="439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39.208" v="194" actId="962"/>
          <ac:spMkLst>
            <pc:docMk/>
            <pc:sldMk cId="3970428231" sldId="439"/>
            <ac:spMk id="4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6:25.283" v="303" actId="12788"/>
        <pc:sldMkLst>
          <pc:docMk/>
          <pc:sldMk cId="1478296172" sldId="448"/>
        </pc:sldMkLst>
        <pc:spChg chg="mod">
          <ac:chgData name="Erin Beck" userId="fe1bdb2f-e0a0-410f-b38d-ae32612d3e74" providerId="ADAL" clId="{66E32B91-B97B-430E-A8A0-30C3633C3D05}" dt="2023-06-09T20:56:25.283" v="303" actId="12788"/>
          <ac:spMkLst>
            <pc:docMk/>
            <pc:sldMk cId="1478296172" sldId="448"/>
            <ac:spMk id="2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53:14.797" v="265" actId="255"/>
          <ac:spMkLst>
            <pc:docMk/>
            <pc:sldMk cId="1478296172" sldId="448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43.756" v="195" actId="962"/>
          <ac:spMkLst>
            <pc:docMk/>
            <pc:sldMk cId="1478296172" sldId="448"/>
            <ac:spMk id="4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6:09.437" v="300" actId="404"/>
        <pc:sldMkLst>
          <pc:docMk/>
          <pc:sldMk cId="1537912614" sldId="450"/>
        </pc:sldMkLst>
        <pc:spChg chg="mod">
          <ac:chgData name="Erin Beck" userId="fe1bdb2f-e0a0-410f-b38d-ae32612d3e74" providerId="ADAL" clId="{66E32B91-B97B-430E-A8A0-30C3633C3D05}" dt="2023-06-09T20:56:09.437" v="300" actId="404"/>
          <ac:spMkLst>
            <pc:docMk/>
            <pc:sldMk cId="1537912614" sldId="450"/>
            <ac:spMk id="2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53:29.209" v="269" actId="27636"/>
          <ac:spMkLst>
            <pc:docMk/>
            <pc:sldMk cId="1537912614" sldId="450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48.651" v="196" actId="962"/>
          <ac:spMkLst>
            <pc:docMk/>
            <pc:sldMk cId="1537912614" sldId="450"/>
            <ac:spMk id="5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6:05.387" v="299" actId="404"/>
        <pc:sldMkLst>
          <pc:docMk/>
          <pc:sldMk cId="1562225243" sldId="451"/>
        </pc:sldMkLst>
        <pc:spChg chg="mod">
          <ac:chgData name="Erin Beck" userId="fe1bdb2f-e0a0-410f-b38d-ae32612d3e74" providerId="ADAL" clId="{66E32B91-B97B-430E-A8A0-30C3633C3D05}" dt="2023-06-09T20:56:05.387" v="299" actId="404"/>
          <ac:spMkLst>
            <pc:docMk/>
            <pc:sldMk cId="1562225243" sldId="451"/>
            <ac:spMk id="2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53:43.167" v="270" actId="948"/>
          <ac:spMkLst>
            <pc:docMk/>
            <pc:sldMk cId="1562225243" sldId="451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51.659" v="197" actId="962"/>
          <ac:spMkLst>
            <pc:docMk/>
            <pc:sldMk cId="1562225243" sldId="451"/>
            <ac:spMk id="5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4:03.311" v="275" actId="14100"/>
        <pc:sldMkLst>
          <pc:docMk/>
          <pc:sldMk cId="397714093" sldId="452"/>
        </pc:sldMkLst>
        <pc:spChg chg="mod">
          <ac:chgData name="Erin Beck" userId="fe1bdb2f-e0a0-410f-b38d-ae32612d3e74" providerId="ADAL" clId="{66E32B91-B97B-430E-A8A0-30C3633C3D05}" dt="2023-06-09T20:54:03.311" v="275" actId="14100"/>
          <ac:spMkLst>
            <pc:docMk/>
            <pc:sldMk cId="397714093" sldId="452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53.848" v="198" actId="962"/>
          <ac:spMkLst>
            <pc:docMk/>
            <pc:sldMk cId="397714093" sldId="452"/>
            <ac:spMk id="5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4:39.866" v="287" actId="404"/>
        <pc:sldMkLst>
          <pc:docMk/>
          <pc:sldMk cId="224957120" sldId="455"/>
        </pc:sldMkLst>
        <pc:spChg chg="mod">
          <ac:chgData name="Erin Beck" userId="fe1bdb2f-e0a0-410f-b38d-ae32612d3e74" providerId="ADAL" clId="{66E32B91-B97B-430E-A8A0-30C3633C3D05}" dt="2023-06-09T20:54:39.866" v="287" actId="404"/>
          <ac:spMkLst>
            <pc:docMk/>
            <pc:sldMk cId="224957120" sldId="455"/>
            <ac:spMk id="2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3:22.468" v="108" actId="27636"/>
          <ac:spMkLst>
            <pc:docMk/>
            <pc:sldMk cId="224957120" sldId="455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59.899" v="200" actId="962"/>
          <ac:spMkLst>
            <pc:docMk/>
            <pc:sldMk cId="224957120" sldId="455"/>
            <ac:spMk id="5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4:19.890" v="280" actId="27636"/>
        <pc:sldMkLst>
          <pc:docMk/>
          <pc:sldMk cId="3017789468" sldId="456"/>
        </pc:sldMkLst>
        <pc:spChg chg="mod">
          <ac:chgData name="Erin Beck" userId="fe1bdb2f-e0a0-410f-b38d-ae32612d3e74" providerId="ADAL" clId="{66E32B91-B97B-430E-A8A0-30C3633C3D05}" dt="2023-06-09T20:54:10.236" v="276" actId="14100"/>
          <ac:spMkLst>
            <pc:docMk/>
            <pc:sldMk cId="3017789468" sldId="456"/>
            <ac:spMk id="2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54:19.890" v="280" actId="27636"/>
          <ac:spMkLst>
            <pc:docMk/>
            <pc:sldMk cId="3017789468" sldId="456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56.521" v="199" actId="962"/>
          <ac:spMkLst>
            <pc:docMk/>
            <pc:sldMk cId="3017789468" sldId="456"/>
            <ac:spMk id="5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1:36.748" v="244" actId="27636"/>
        <pc:sldMkLst>
          <pc:docMk/>
          <pc:sldMk cId="3713941917" sldId="476"/>
        </pc:sldMkLst>
        <pc:spChg chg="mod">
          <ac:chgData name="Erin Beck" userId="fe1bdb2f-e0a0-410f-b38d-ae32612d3e74" providerId="ADAL" clId="{66E32B91-B97B-430E-A8A0-30C3633C3D05}" dt="2023-06-09T20:51:36.748" v="244" actId="27636"/>
          <ac:spMkLst>
            <pc:docMk/>
            <pc:sldMk cId="3713941917" sldId="476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18.993" v="189" actId="962"/>
          <ac:spMkLst>
            <pc:docMk/>
            <pc:sldMk cId="3713941917" sldId="476"/>
            <ac:spMk id="4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5:34.298" v="296" actId="27636"/>
        <pc:sldMkLst>
          <pc:docMk/>
          <pc:sldMk cId="3980052996" sldId="478"/>
        </pc:sldMkLst>
        <pc:spChg chg="mod">
          <ac:chgData name="Erin Beck" userId="fe1bdb2f-e0a0-410f-b38d-ae32612d3e74" providerId="ADAL" clId="{66E32B91-B97B-430E-A8A0-30C3633C3D05}" dt="2023-06-09T20:55:34.298" v="296" actId="27636"/>
          <ac:spMkLst>
            <pc:docMk/>
            <pc:sldMk cId="3980052996" sldId="478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8:12.745" v="204" actId="962"/>
          <ac:spMkLst>
            <pc:docMk/>
            <pc:sldMk cId="3980052996" sldId="478"/>
            <ac:spMk id="4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12T12:59:26.197" v="312" actId="948"/>
        <pc:sldMkLst>
          <pc:docMk/>
          <pc:sldMk cId="494937998" sldId="479"/>
        </pc:sldMkLst>
        <pc:spChg chg="mod">
          <ac:chgData name="Erin Beck" userId="fe1bdb2f-e0a0-410f-b38d-ae32612d3e74" providerId="ADAL" clId="{66E32B91-B97B-430E-A8A0-30C3633C3D05}" dt="2023-06-12T12:59:26.197" v="312" actId="948"/>
          <ac:spMkLst>
            <pc:docMk/>
            <pc:sldMk cId="494937998" sldId="479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07.218" v="186" actId="962"/>
          <ac:spMkLst>
            <pc:docMk/>
            <pc:sldMk cId="494937998" sldId="479"/>
            <ac:spMk id="4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0:43.248" v="237" actId="27636"/>
        <pc:sldMkLst>
          <pc:docMk/>
          <pc:sldMk cId="820287131" sldId="480"/>
        </pc:sldMkLst>
        <pc:spChg chg="mod">
          <ac:chgData name="Erin Beck" userId="fe1bdb2f-e0a0-410f-b38d-ae32612d3e74" providerId="ADAL" clId="{66E32B91-B97B-430E-A8A0-30C3633C3D05}" dt="2023-06-09T20:50:43.248" v="237" actId="27636"/>
          <ac:spMkLst>
            <pc:docMk/>
            <pc:sldMk cId="820287131" sldId="480"/>
            <ac:spMk id="2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50:36.839" v="224" actId="27636"/>
          <ac:spMkLst>
            <pc:docMk/>
            <pc:sldMk cId="820287131" sldId="480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10.355" v="187" actId="962"/>
          <ac:spMkLst>
            <pc:docMk/>
            <pc:sldMk cId="820287131" sldId="480"/>
            <ac:spMk id="4" creationId="{00000000-0000-0000-0000-000000000000}"/>
          </ac:spMkLst>
        </pc:spChg>
      </pc:sldChg>
      <pc:sldChg chg="delSp modSp mod">
        <pc:chgData name="Erin Beck" userId="fe1bdb2f-e0a0-410f-b38d-ae32612d3e74" providerId="ADAL" clId="{66E32B91-B97B-430E-A8A0-30C3633C3D05}" dt="2023-06-09T20:48:46.725" v="208" actId="27636"/>
        <pc:sldMkLst>
          <pc:docMk/>
          <pc:sldMk cId="4169819949" sldId="486"/>
        </pc:sldMkLst>
        <pc:spChg chg="mod">
          <ac:chgData name="Erin Beck" userId="fe1bdb2f-e0a0-410f-b38d-ae32612d3e74" providerId="ADAL" clId="{66E32B91-B97B-430E-A8A0-30C3633C3D05}" dt="2023-06-09T20:48:46.725" v="208" actId="27636"/>
          <ac:spMkLst>
            <pc:docMk/>
            <pc:sldMk cId="4169819949" sldId="486"/>
            <ac:spMk id="2" creationId="{00000000-0000-0000-0000-000000000000}"/>
          </ac:spMkLst>
        </pc:spChg>
        <pc:spChg chg="del">
          <ac:chgData name="Erin Beck" userId="fe1bdb2f-e0a0-410f-b38d-ae32612d3e74" providerId="ADAL" clId="{66E32B91-B97B-430E-A8A0-30C3633C3D05}" dt="2023-06-09T20:37:26.558" v="3" actId="478"/>
          <ac:spMkLst>
            <pc:docMk/>
            <pc:sldMk cId="4169819949" sldId="486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05.013" v="185" actId="962"/>
          <ac:spMkLst>
            <pc:docMk/>
            <pc:sldMk cId="4169819949" sldId="486"/>
            <ac:spMk id="4" creationId="{00000000-0000-0000-0000-000000000000}"/>
          </ac:spMkLst>
        </pc:spChg>
      </pc:sldChg>
      <pc:sldChg chg="delSp modSp mod">
        <pc:chgData name="Erin Beck" userId="fe1bdb2f-e0a0-410f-b38d-ae32612d3e74" providerId="ADAL" clId="{66E32B91-B97B-430E-A8A0-30C3633C3D05}" dt="2023-06-09T20:47:15.488" v="188" actId="962"/>
        <pc:sldMkLst>
          <pc:docMk/>
          <pc:sldMk cId="3395038367" sldId="490"/>
        </pc:sldMkLst>
        <pc:spChg chg="del">
          <ac:chgData name="Erin Beck" userId="fe1bdb2f-e0a0-410f-b38d-ae32612d3e74" providerId="ADAL" clId="{66E32B91-B97B-430E-A8A0-30C3633C3D05}" dt="2023-06-09T20:38:00.315" v="12" actId="478"/>
          <ac:spMkLst>
            <pc:docMk/>
            <pc:sldMk cId="3395038367" sldId="490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15.488" v="188" actId="962"/>
          <ac:spMkLst>
            <pc:docMk/>
            <pc:sldMk cId="3395038367" sldId="490"/>
            <ac:spMk id="4" creationId="{00000000-0000-0000-0000-000000000000}"/>
          </ac:spMkLst>
        </pc:spChg>
      </pc:sldChg>
      <pc:sldChg chg="delSp modSp mod">
        <pc:chgData name="Erin Beck" userId="fe1bdb2f-e0a0-410f-b38d-ae32612d3e74" providerId="ADAL" clId="{66E32B91-B97B-430E-A8A0-30C3633C3D05}" dt="2023-06-09T20:47:25.774" v="191" actId="962"/>
        <pc:sldMkLst>
          <pc:docMk/>
          <pc:sldMk cId="2680490487" sldId="491"/>
        </pc:sldMkLst>
        <pc:spChg chg="del">
          <ac:chgData name="Erin Beck" userId="fe1bdb2f-e0a0-410f-b38d-ae32612d3e74" providerId="ADAL" clId="{66E32B91-B97B-430E-A8A0-30C3633C3D05}" dt="2023-06-09T20:38:53.724" v="28" actId="478"/>
          <ac:spMkLst>
            <pc:docMk/>
            <pc:sldMk cId="2680490487" sldId="491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7:25.774" v="191" actId="962"/>
          <ac:spMkLst>
            <pc:docMk/>
            <pc:sldMk cId="2680490487" sldId="491"/>
            <ac:spMk id="4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5:24.339" v="294" actId="948"/>
        <pc:sldMkLst>
          <pc:docMk/>
          <pc:sldMk cId="1896124980" sldId="493"/>
        </pc:sldMkLst>
        <pc:spChg chg="mod">
          <ac:chgData name="Erin Beck" userId="fe1bdb2f-e0a0-410f-b38d-ae32612d3e74" providerId="ADAL" clId="{66E32B91-B97B-430E-A8A0-30C3633C3D05}" dt="2023-06-09T20:55:24.339" v="294" actId="948"/>
          <ac:spMkLst>
            <pc:docMk/>
            <pc:sldMk cId="1896124980" sldId="493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8:09.085" v="203" actId="962"/>
          <ac:spMkLst>
            <pc:docMk/>
            <pc:sldMk cId="1896124980" sldId="493"/>
            <ac:spMk id="5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5:11.815" v="293" actId="27636"/>
        <pc:sldMkLst>
          <pc:docMk/>
          <pc:sldMk cId="41635512" sldId="494"/>
        </pc:sldMkLst>
        <pc:spChg chg="mod">
          <ac:chgData name="Erin Beck" userId="fe1bdb2f-e0a0-410f-b38d-ae32612d3e74" providerId="ADAL" clId="{66E32B91-B97B-430E-A8A0-30C3633C3D05}" dt="2023-06-09T20:55:11.815" v="293" actId="27636"/>
          <ac:spMkLst>
            <pc:docMk/>
            <pc:sldMk cId="41635512" sldId="494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8:06.420" v="202" actId="962"/>
          <ac:spMkLst>
            <pc:docMk/>
            <pc:sldMk cId="41635512" sldId="494"/>
            <ac:spMk id="8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5:43.012" v="298" actId="27636"/>
        <pc:sldMkLst>
          <pc:docMk/>
          <pc:sldMk cId="3052499823" sldId="495"/>
        </pc:sldMkLst>
        <pc:spChg chg="mod">
          <ac:chgData name="Erin Beck" userId="fe1bdb2f-e0a0-410f-b38d-ae32612d3e74" providerId="ADAL" clId="{66E32B91-B97B-430E-A8A0-30C3633C3D05}" dt="2023-06-09T20:55:43.012" v="298" actId="27636"/>
          <ac:spMkLst>
            <pc:docMk/>
            <pc:sldMk cId="3052499823" sldId="495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8:15.046" v="205" actId="962"/>
          <ac:spMkLst>
            <pc:docMk/>
            <pc:sldMk cId="3052499823" sldId="495"/>
            <ac:spMk id="4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48:17.351" v="206" actId="962"/>
        <pc:sldMkLst>
          <pc:docMk/>
          <pc:sldMk cId="3703006506" sldId="496"/>
        </pc:sldMkLst>
        <pc:spChg chg="mod">
          <ac:chgData name="Erin Beck" userId="fe1bdb2f-e0a0-410f-b38d-ae32612d3e74" providerId="ADAL" clId="{66E32B91-B97B-430E-A8A0-30C3633C3D05}" dt="2023-06-09T20:45:48.305" v="141" actId="27636"/>
          <ac:spMkLst>
            <pc:docMk/>
            <pc:sldMk cId="3703006506" sldId="496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8:17.351" v="206" actId="962"/>
          <ac:spMkLst>
            <pc:docMk/>
            <pc:sldMk cId="3703006506" sldId="496"/>
            <ac:spMk id="4" creationId="{00000000-0000-0000-0000-000000000000}"/>
          </ac:spMkLst>
        </pc:spChg>
      </pc:sldChg>
      <pc:sldChg chg="modSp mod">
        <pc:chgData name="Erin Beck" userId="fe1bdb2f-e0a0-410f-b38d-ae32612d3e74" providerId="ADAL" clId="{66E32B91-B97B-430E-A8A0-30C3633C3D05}" dt="2023-06-09T20:50:12.854" v="220" actId="14100"/>
        <pc:sldMkLst>
          <pc:docMk/>
          <pc:sldMk cId="1179123729" sldId="497"/>
        </pc:sldMkLst>
        <pc:spChg chg="mod ord">
          <ac:chgData name="Erin Beck" userId="fe1bdb2f-e0a0-410f-b38d-ae32612d3e74" providerId="ADAL" clId="{66E32B91-B97B-430E-A8A0-30C3633C3D05}" dt="2023-06-09T20:50:12.854" v="220" actId="14100"/>
          <ac:spMkLst>
            <pc:docMk/>
            <pc:sldMk cId="1179123729" sldId="497"/>
            <ac:spMk id="3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46:59.800" v="183" actId="962"/>
          <ac:spMkLst>
            <pc:docMk/>
            <pc:sldMk cId="1179123729" sldId="497"/>
            <ac:spMk id="6" creationId="{00000000-0000-0000-0000-000000000000}"/>
          </ac:spMkLst>
        </pc:spChg>
        <pc:picChg chg="mod modCrop">
          <ac:chgData name="Erin Beck" userId="fe1bdb2f-e0a0-410f-b38d-ae32612d3e74" providerId="ADAL" clId="{66E32B91-B97B-430E-A8A0-30C3633C3D05}" dt="2023-06-09T20:46:46.900" v="182" actId="12788"/>
          <ac:picMkLst>
            <pc:docMk/>
            <pc:sldMk cId="1179123729" sldId="497"/>
            <ac:picMk id="12" creationId="{00000000-0000-0000-0000-000000000000}"/>
          </ac:picMkLst>
        </pc:picChg>
      </pc:sldChg>
      <pc:sldMasterChg chg="modSp modSldLayout">
        <pc:chgData name="Erin Beck" userId="fe1bdb2f-e0a0-410f-b38d-ae32612d3e74" providerId="ADAL" clId="{66E32B91-B97B-430E-A8A0-30C3633C3D05}" dt="2023-06-09T20:50:57.811" v="240" actId="2711"/>
        <pc:sldMasterMkLst>
          <pc:docMk/>
          <pc:sldMasterMk cId="0" sldId="2147483648"/>
        </pc:sldMasterMkLst>
        <pc:spChg chg="mod">
          <ac:chgData name="Erin Beck" userId="fe1bdb2f-e0a0-410f-b38d-ae32612d3e74" providerId="ADAL" clId="{66E32B91-B97B-430E-A8A0-30C3633C3D05}" dt="2023-06-09T20:50:54.407" v="239" actId="2711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Erin Beck" userId="fe1bdb2f-e0a0-410f-b38d-ae32612d3e74" providerId="ADAL" clId="{66E32B91-B97B-430E-A8A0-30C3633C3D05}" dt="2023-06-09T20:50:57.811" v="240" actId="2711"/>
          <ac:spMkLst>
            <pc:docMk/>
            <pc:sldMasterMk cId="0" sldId="2147483648"/>
            <ac:spMk id="3" creationId="{00000000-0000-0000-0000-000000000000}"/>
          </ac:spMkLst>
        </pc:spChg>
        <pc:sldLayoutChg chg="modSp">
          <pc:chgData name="Erin Beck" userId="fe1bdb2f-e0a0-410f-b38d-ae32612d3e74" providerId="ADAL" clId="{66E32B91-B97B-430E-A8A0-30C3633C3D05}" dt="2023-06-09T20:50:43.233" v="236" actId="2711"/>
          <pc:sldLayoutMkLst>
            <pc:docMk/>
            <pc:sldMasterMk cId="0" sldId="2147483648"/>
            <pc:sldLayoutMk cId="0" sldId="2147483650"/>
          </pc:sldLayoutMkLst>
          <pc:spChg chg="mod">
            <ac:chgData name="Erin Beck" userId="fe1bdb2f-e0a0-410f-b38d-ae32612d3e74" providerId="ADAL" clId="{66E32B91-B97B-430E-A8A0-30C3633C3D05}" dt="2023-06-09T20:50:43.233" v="236" actId="2711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50:36.816" v="223" actId="2711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</pc:sldLayoutChg>
        <pc:sldLayoutChg chg="modSp">
          <pc:chgData name="Erin Beck" userId="fe1bdb2f-e0a0-410f-b38d-ae32612d3e74" providerId="ADAL" clId="{66E32B91-B97B-430E-A8A0-30C3633C3D05}" dt="2023-06-09T20:48:52.166" v="209" actId="2711"/>
          <pc:sldLayoutMkLst>
            <pc:docMk/>
            <pc:sldMasterMk cId="0" sldId="2147483648"/>
            <pc:sldLayoutMk cId="0" sldId="2147483652"/>
          </pc:sldLayoutMkLst>
          <pc:spChg chg="mod">
            <ac:chgData name="Erin Beck" userId="fe1bdb2f-e0a0-410f-b38d-ae32612d3e74" providerId="ADAL" clId="{66E32B91-B97B-430E-A8A0-30C3633C3D05}" dt="2023-06-09T20:48:46.704" v="207" actId="2711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8:52.166" v="209" actId="2711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</pc:sldLayoutChg>
        <pc:sldLayoutChg chg="modSp">
          <pc:chgData name="Erin Beck" userId="fe1bdb2f-e0a0-410f-b38d-ae32612d3e74" providerId="ADAL" clId="{66E32B91-B97B-430E-A8A0-30C3633C3D05}" dt="2023-06-09T20:49:04.172" v="211" actId="2711"/>
          <pc:sldLayoutMkLst>
            <pc:docMk/>
            <pc:sldMasterMk cId="0" sldId="2147483648"/>
            <pc:sldLayoutMk cId="0" sldId="2147483653"/>
          </pc:sldLayoutMkLst>
          <pc:spChg chg="mod">
            <ac:chgData name="Erin Beck" userId="fe1bdb2f-e0a0-410f-b38d-ae32612d3e74" providerId="ADAL" clId="{66E32B91-B97B-430E-A8A0-30C3633C3D05}" dt="2023-06-09T20:48:59.664" v="210" actId="2711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9:04.172" v="211" actId="2711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9:04.172" v="211" actId="2711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</pc:sldLayoutChg>
        <pc:sldLayoutChg chg="modSp">
          <pc:chgData name="Erin Beck" userId="fe1bdb2f-e0a0-410f-b38d-ae32612d3e74" providerId="ADAL" clId="{66E32B91-B97B-430E-A8A0-30C3633C3D05}" dt="2023-06-09T20:49:10.957" v="212" actId="2711"/>
          <pc:sldLayoutMkLst>
            <pc:docMk/>
            <pc:sldMasterMk cId="0" sldId="2147483648"/>
            <pc:sldLayoutMk cId="0" sldId="2147483654"/>
          </pc:sldLayoutMkLst>
          <pc:spChg chg="mod">
            <ac:chgData name="Erin Beck" userId="fe1bdb2f-e0a0-410f-b38d-ae32612d3e74" providerId="ADAL" clId="{66E32B91-B97B-430E-A8A0-30C3633C3D05}" dt="2023-06-09T20:49:10.957" v="212" actId="2711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9:10.957" v="212" actId="2711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9:10.957" v="212" actId="2711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9:10.957" v="212" actId="2711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9:10.957" v="212" actId="2711"/>
            <ac:spMkLst>
              <pc:docMk/>
              <pc:sldMasterMk cId="0" sldId="2147483648"/>
              <pc:sldLayoutMk cId="0" sldId="2147483654"/>
              <ac:spMk id="6" creationId="{00000000-0000-0000-0000-000000000000}"/>
            </ac:spMkLst>
          </pc:spChg>
        </pc:sldLayoutChg>
        <pc:sldLayoutChg chg="modSp">
          <pc:chgData name="Erin Beck" userId="fe1bdb2f-e0a0-410f-b38d-ae32612d3e74" providerId="ADAL" clId="{66E32B91-B97B-430E-A8A0-30C3633C3D05}" dt="2023-06-09T20:49:17.217" v="213" actId="2711"/>
          <pc:sldLayoutMkLst>
            <pc:docMk/>
            <pc:sldMasterMk cId="0" sldId="2147483648"/>
            <pc:sldLayoutMk cId="0" sldId="2147483655"/>
          </pc:sldLayoutMkLst>
          <pc:spChg chg="mod">
            <ac:chgData name="Erin Beck" userId="fe1bdb2f-e0a0-410f-b38d-ae32612d3e74" providerId="ADAL" clId="{66E32B91-B97B-430E-A8A0-30C3633C3D05}" dt="2023-06-09T20:49:17.217" v="213" actId="2711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</pc:sldLayoutChg>
        <pc:sldLayoutChg chg="modSp">
          <pc:chgData name="Erin Beck" userId="fe1bdb2f-e0a0-410f-b38d-ae32612d3e74" providerId="ADAL" clId="{66E32B91-B97B-430E-A8A0-30C3633C3D05}" dt="2023-06-09T20:49:24.982" v="214" actId="2711"/>
          <pc:sldLayoutMkLst>
            <pc:docMk/>
            <pc:sldMasterMk cId="0" sldId="2147483648"/>
            <pc:sldLayoutMk cId="0" sldId="2147483657"/>
          </pc:sldLayoutMkLst>
          <pc:spChg chg="mod">
            <ac:chgData name="Erin Beck" userId="fe1bdb2f-e0a0-410f-b38d-ae32612d3e74" providerId="ADAL" clId="{66E32B91-B97B-430E-A8A0-30C3633C3D05}" dt="2023-06-09T20:49:24.982" v="214" actId="2711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9:24.982" v="214" actId="2711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9:24.982" v="214" actId="2711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Erin Beck" userId="fe1bdb2f-e0a0-410f-b38d-ae32612d3e74" providerId="ADAL" clId="{66E32B91-B97B-430E-A8A0-30C3633C3D05}" dt="2023-06-09T20:49:35.902" v="215" actId="2711"/>
          <pc:sldLayoutMkLst>
            <pc:docMk/>
            <pc:sldMasterMk cId="0" sldId="2147483648"/>
            <pc:sldLayoutMk cId="0" sldId="2147483658"/>
          </pc:sldLayoutMkLst>
          <pc:spChg chg="mod">
            <ac:chgData name="Erin Beck" userId="fe1bdb2f-e0a0-410f-b38d-ae32612d3e74" providerId="ADAL" clId="{66E32B91-B97B-430E-A8A0-30C3633C3D05}" dt="2023-06-09T20:49:35.902" v="215" actId="2711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9:35.902" v="215" actId="2711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</pc:sldLayoutChg>
        <pc:sldLayoutChg chg="modSp">
          <pc:chgData name="Erin Beck" userId="fe1bdb2f-e0a0-410f-b38d-ae32612d3e74" providerId="ADAL" clId="{66E32B91-B97B-430E-A8A0-30C3633C3D05}" dt="2023-06-09T20:49:41.219" v="216" actId="2711"/>
          <pc:sldLayoutMkLst>
            <pc:docMk/>
            <pc:sldMasterMk cId="0" sldId="2147483648"/>
            <pc:sldLayoutMk cId="0" sldId="2147483659"/>
          </pc:sldLayoutMkLst>
          <pc:spChg chg="mod">
            <ac:chgData name="Erin Beck" userId="fe1bdb2f-e0a0-410f-b38d-ae32612d3e74" providerId="ADAL" clId="{66E32B91-B97B-430E-A8A0-30C3633C3D05}" dt="2023-06-09T20:49:41.219" v="216" actId="2711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9:41.219" v="216" actId="2711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Erin Beck" userId="fe1bdb2f-e0a0-410f-b38d-ae32612d3e74" providerId="ADAL" clId="{66E32B91-B97B-430E-A8A0-30C3633C3D05}" dt="2023-06-09T20:49:47.501" v="217" actId="2711"/>
          <pc:sldLayoutMkLst>
            <pc:docMk/>
            <pc:sldMasterMk cId="0" sldId="2147483648"/>
            <pc:sldLayoutMk cId="0" sldId="2147483660"/>
          </pc:sldLayoutMkLst>
          <pc:spChg chg="mod">
            <ac:chgData name="Erin Beck" userId="fe1bdb2f-e0a0-410f-b38d-ae32612d3e74" providerId="ADAL" clId="{66E32B91-B97B-430E-A8A0-30C3633C3D05}" dt="2023-06-09T20:49:47.501" v="217" actId="2711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Erin Beck" userId="fe1bdb2f-e0a0-410f-b38d-ae32612d3e74" providerId="ADAL" clId="{66E32B91-B97B-430E-A8A0-30C3633C3D05}" dt="2023-06-09T20:49:47.501" v="217" actId="2711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B423A407-CE35-457D-B63C-5861733B4977}" type="datetimeFigureOut">
              <a:rPr lang="en-US" smtClean="0"/>
              <a:pPr/>
              <a:t>6/12/2023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6C2BE949-6303-4B72-9378-7B7DACEC9E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197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FCD0C8F5-7C03-4BE6-BACC-B704FBE0BF24}" type="datetimeFigureOut">
              <a:rPr lang="en-US" smtClean="0"/>
              <a:pPr/>
              <a:t>6/12/2023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6" tIns="46588" rIns="93176" bIns="4658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F768711F-9A0A-41AF-8300-3707489B1F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822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8711F-9A0A-41AF-8300-3707489B1FA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336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8711F-9A0A-41AF-8300-3707489B1FA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711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C0C7F-58FD-4CDC-8509-C74A61A5606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164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41667-7291-42E8-B00B-345BA5840895}" type="slidenum">
              <a:rPr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3"/>
          <p:cNvSpPr>
            <a:spLocks noChangeArrowheads="1"/>
          </p:cNvSpPr>
          <p:nvPr userDrawn="1"/>
        </p:nvSpPr>
        <p:spPr bwMode="auto">
          <a:xfrm>
            <a:off x="0" y="6172200"/>
            <a:ext cx="9154274" cy="838200"/>
          </a:xfrm>
          <a:custGeom>
            <a:avLst/>
            <a:gdLst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9144000 w 9144000"/>
              <a:gd name="connsiteY2" fmla="*/ 3581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4800600 w 9144000"/>
              <a:gd name="connsiteY2" fmla="*/ 18288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4800600 w 9144000"/>
              <a:gd name="connsiteY2" fmla="*/ 18288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4800600 w 9144000"/>
              <a:gd name="connsiteY2" fmla="*/ 18288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1905000"/>
              <a:gd name="connsiteX1" fmla="*/ 9144000 w 9144000"/>
              <a:gd name="connsiteY1" fmla="*/ 0 h 1905000"/>
              <a:gd name="connsiteX2" fmla="*/ 0 w 9144000"/>
              <a:gd name="connsiteY2" fmla="*/ 1905000 h 1905000"/>
              <a:gd name="connsiteX3" fmla="*/ 0 w 9144000"/>
              <a:gd name="connsiteY3" fmla="*/ 0 h 1905000"/>
              <a:gd name="connsiteX0" fmla="*/ 0 w 9144000"/>
              <a:gd name="connsiteY0" fmla="*/ 0 h 1905000"/>
              <a:gd name="connsiteX1" fmla="*/ 9144000 w 9144000"/>
              <a:gd name="connsiteY1" fmla="*/ 0 h 1905000"/>
              <a:gd name="connsiteX2" fmla="*/ 0 w 9144000"/>
              <a:gd name="connsiteY2" fmla="*/ 1905000 h 1905000"/>
              <a:gd name="connsiteX3" fmla="*/ 0 w 9144000"/>
              <a:gd name="connsiteY3" fmla="*/ 0 h 1905000"/>
              <a:gd name="connsiteX0" fmla="*/ 0 w 9144000"/>
              <a:gd name="connsiteY0" fmla="*/ 0 h 2349500"/>
              <a:gd name="connsiteX1" fmla="*/ 9144000 w 9144000"/>
              <a:gd name="connsiteY1" fmla="*/ 0 h 2349500"/>
              <a:gd name="connsiteX2" fmla="*/ 0 w 9144000"/>
              <a:gd name="connsiteY2" fmla="*/ 1905000 h 2349500"/>
              <a:gd name="connsiteX3" fmla="*/ 0 w 9144000"/>
              <a:gd name="connsiteY3" fmla="*/ 0 h 2349500"/>
              <a:gd name="connsiteX0" fmla="*/ 0 w 9144000"/>
              <a:gd name="connsiteY0" fmla="*/ 0 h 2349500"/>
              <a:gd name="connsiteX1" fmla="*/ 9144000 w 9144000"/>
              <a:gd name="connsiteY1" fmla="*/ 0 h 2349500"/>
              <a:gd name="connsiteX2" fmla="*/ 0 w 9144000"/>
              <a:gd name="connsiteY2" fmla="*/ 1905000 h 2349500"/>
              <a:gd name="connsiteX3" fmla="*/ 0 w 9144000"/>
              <a:gd name="connsiteY3" fmla="*/ 0 h 2349500"/>
              <a:gd name="connsiteX0" fmla="*/ 0 w 9144000"/>
              <a:gd name="connsiteY0" fmla="*/ 1 h 2349501"/>
              <a:gd name="connsiteX1" fmla="*/ 9144000 w 9144000"/>
              <a:gd name="connsiteY1" fmla="*/ 1 h 2349501"/>
              <a:gd name="connsiteX2" fmla="*/ 0 w 9144000"/>
              <a:gd name="connsiteY2" fmla="*/ 1905001 h 2349501"/>
              <a:gd name="connsiteX3" fmla="*/ 0 w 9144000"/>
              <a:gd name="connsiteY3" fmla="*/ 1 h 2349501"/>
              <a:gd name="connsiteX0" fmla="*/ 0 w 9144000"/>
              <a:gd name="connsiteY0" fmla="*/ 671286 h 3020786"/>
              <a:gd name="connsiteX1" fmla="*/ 9144000 w 9144000"/>
              <a:gd name="connsiteY1" fmla="*/ 671286 h 3020786"/>
              <a:gd name="connsiteX2" fmla="*/ 0 w 9144000"/>
              <a:gd name="connsiteY2" fmla="*/ 1905001 h 3020786"/>
              <a:gd name="connsiteX3" fmla="*/ 0 w 9144000"/>
              <a:gd name="connsiteY3" fmla="*/ 671286 h 3020786"/>
              <a:gd name="connsiteX0" fmla="*/ 0 w 9144000"/>
              <a:gd name="connsiteY0" fmla="*/ -1 h 2349499"/>
              <a:gd name="connsiteX1" fmla="*/ 9144000 w 9144000"/>
              <a:gd name="connsiteY1" fmla="*/ -1 h 2349499"/>
              <a:gd name="connsiteX2" fmla="*/ 0 w 9144000"/>
              <a:gd name="connsiteY2" fmla="*/ 1233714 h 2349499"/>
              <a:gd name="connsiteX3" fmla="*/ 0 w 9144000"/>
              <a:gd name="connsiteY3" fmla="*/ -1 h 2349499"/>
              <a:gd name="connsiteX0" fmla="*/ 0 w 9144000"/>
              <a:gd name="connsiteY0" fmla="*/ 0 h 2349500"/>
              <a:gd name="connsiteX1" fmla="*/ 9144000 w 9144000"/>
              <a:gd name="connsiteY1" fmla="*/ 0 h 2349500"/>
              <a:gd name="connsiteX2" fmla="*/ 0 w 9144000"/>
              <a:gd name="connsiteY2" fmla="*/ 1233715 h 2349500"/>
              <a:gd name="connsiteX3" fmla="*/ 0 w 9144000"/>
              <a:gd name="connsiteY3" fmla="*/ 0 h 2349500"/>
              <a:gd name="connsiteX0" fmla="*/ 0 w 9144000"/>
              <a:gd name="connsiteY0" fmla="*/ 0 h 2181679"/>
              <a:gd name="connsiteX1" fmla="*/ 9144000 w 9144000"/>
              <a:gd name="connsiteY1" fmla="*/ 0 h 2181679"/>
              <a:gd name="connsiteX2" fmla="*/ 0 w 9144000"/>
              <a:gd name="connsiteY2" fmla="*/ 1233715 h 2181679"/>
              <a:gd name="connsiteX3" fmla="*/ 0 w 9144000"/>
              <a:gd name="connsiteY3" fmla="*/ 0 h 2181679"/>
              <a:gd name="connsiteX0" fmla="*/ 0 w 9144000"/>
              <a:gd name="connsiteY0" fmla="*/ 0 h 2237619"/>
              <a:gd name="connsiteX1" fmla="*/ 9144000 w 9144000"/>
              <a:gd name="connsiteY1" fmla="*/ 0 h 2237619"/>
              <a:gd name="connsiteX2" fmla="*/ 0 w 9144000"/>
              <a:gd name="connsiteY2" fmla="*/ 1233715 h 2237619"/>
              <a:gd name="connsiteX3" fmla="*/ 0 w 9144000"/>
              <a:gd name="connsiteY3" fmla="*/ 0 h 2237619"/>
              <a:gd name="connsiteX0" fmla="*/ 0 w 10439400"/>
              <a:gd name="connsiteY0" fmla="*/ 0 h 1432615"/>
              <a:gd name="connsiteX1" fmla="*/ 9144000 w 10439400"/>
              <a:gd name="connsiteY1" fmla="*/ 0 h 1432615"/>
              <a:gd name="connsiteX2" fmla="*/ 7772400 w 10439400"/>
              <a:gd name="connsiteY2" fmla="*/ 1193397 h 1432615"/>
              <a:gd name="connsiteX3" fmla="*/ 0 w 10439400"/>
              <a:gd name="connsiteY3" fmla="*/ 1233715 h 1432615"/>
              <a:gd name="connsiteX4" fmla="*/ 0 w 10439400"/>
              <a:gd name="connsiteY4" fmla="*/ 0 h 1432615"/>
              <a:gd name="connsiteX0" fmla="*/ 0 w 10668000"/>
              <a:gd name="connsiteY0" fmla="*/ 0 h 1846539"/>
              <a:gd name="connsiteX1" fmla="*/ 9144000 w 10668000"/>
              <a:gd name="connsiteY1" fmla="*/ 0 h 1846539"/>
              <a:gd name="connsiteX2" fmla="*/ 9144000 w 10668000"/>
              <a:gd name="connsiteY2" fmla="*/ 1640920 h 1846539"/>
              <a:gd name="connsiteX3" fmla="*/ 0 w 10668000"/>
              <a:gd name="connsiteY3" fmla="*/ 1233715 h 1846539"/>
              <a:gd name="connsiteX4" fmla="*/ 0 w 10668000"/>
              <a:gd name="connsiteY4" fmla="*/ 0 h 1846539"/>
              <a:gd name="connsiteX0" fmla="*/ 0 w 10668000"/>
              <a:gd name="connsiteY0" fmla="*/ 234984 h 2081523"/>
              <a:gd name="connsiteX1" fmla="*/ 9144000 w 10668000"/>
              <a:gd name="connsiteY1" fmla="*/ 234984 h 2081523"/>
              <a:gd name="connsiteX2" fmla="*/ 9144000 w 10668000"/>
              <a:gd name="connsiteY2" fmla="*/ 1875904 h 2081523"/>
              <a:gd name="connsiteX3" fmla="*/ 0 w 10668000"/>
              <a:gd name="connsiteY3" fmla="*/ 1468699 h 2081523"/>
              <a:gd name="connsiteX4" fmla="*/ 0 w 10668000"/>
              <a:gd name="connsiteY4" fmla="*/ 234984 h 2081523"/>
              <a:gd name="connsiteX0" fmla="*/ 0 w 9144000"/>
              <a:gd name="connsiteY0" fmla="*/ 234983 h 2081522"/>
              <a:gd name="connsiteX1" fmla="*/ 9144000 w 9144000"/>
              <a:gd name="connsiteY1" fmla="*/ 234983 h 2081522"/>
              <a:gd name="connsiteX2" fmla="*/ 9144000 w 9144000"/>
              <a:gd name="connsiteY2" fmla="*/ 1875903 h 2081522"/>
              <a:gd name="connsiteX3" fmla="*/ 0 w 9144000"/>
              <a:gd name="connsiteY3" fmla="*/ 1468698 h 2081522"/>
              <a:gd name="connsiteX4" fmla="*/ 0 w 9144000"/>
              <a:gd name="connsiteY4" fmla="*/ 234983 h 2081522"/>
              <a:gd name="connsiteX0" fmla="*/ 0 w 9144000"/>
              <a:gd name="connsiteY0" fmla="*/ 730583 h 2577122"/>
              <a:gd name="connsiteX1" fmla="*/ 4940300 w 9144000"/>
              <a:gd name="connsiteY1" fmla="*/ 0 h 2577122"/>
              <a:gd name="connsiteX2" fmla="*/ 9144000 w 9144000"/>
              <a:gd name="connsiteY2" fmla="*/ 730583 h 2577122"/>
              <a:gd name="connsiteX3" fmla="*/ 9144000 w 9144000"/>
              <a:gd name="connsiteY3" fmla="*/ 2371503 h 2577122"/>
              <a:gd name="connsiteX4" fmla="*/ 0 w 9144000"/>
              <a:gd name="connsiteY4" fmla="*/ 1964298 h 2577122"/>
              <a:gd name="connsiteX5" fmla="*/ 0 w 9144000"/>
              <a:gd name="connsiteY5" fmla="*/ 730583 h 2577122"/>
              <a:gd name="connsiteX0" fmla="*/ 0 w 9144000"/>
              <a:gd name="connsiteY0" fmla="*/ 730583 h 2163196"/>
              <a:gd name="connsiteX1" fmla="*/ 4940300 w 9144000"/>
              <a:gd name="connsiteY1" fmla="*/ 0 h 2163196"/>
              <a:gd name="connsiteX2" fmla="*/ 9144000 w 9144000"/>
              <a:gd name="connsiteY2" fmla="*/ 730583 h 2163196"/>
              <a:gd name="connsiteX3" fmla="*/ 9144000 w 9144000"/>
              <a:gd name="connsiteY3" fmla="*/ 1598367 h 2163196"/>
              <a:gd name="connsiteX4" fmla="*/ 0 w 9144000"/>
              <a:gd name="connsiteY4" fmla="*/ 1964298 h 2163196"/>
              <a:gd name="connsiteX5" fmla="*/ 0 w 9144000"/>
              <a:gd name="connsiteY5" fmla="*/ 730583 h 2163196"/>
              <a:gd name="connsiteX0" fmla="*/ 0 w 9144000"/>
              <a:gd name="connsiteY0" fmla="*/ 913051 h 2345664"/>
              <a:gd name="connsiteX1" fmla="*/ 4940300 w 9144000"/>
              <a:gd name="connsiteY1" fmla="*/ 182468 h 2345664"/>
              <a:gd name="connsiteX2" fmla="*/ 9144000 w 9144000"/>
              <a:gd name="connsiteY2" fmla="*/ 296129 h 2345664"/>
              <a:gd name="connsiteX3" fmla="*/ 9144000 w 9144000"/>
              <a:gd name="connsiteY3" fmla="*/ 1780835 h 2345664"/>
              <a:gd name="connsiteX4" fmla="*/ 0 w 9144000"/>
              <a:gd name="connsiteY4" fmla="*/ 2146766 h 2345664"/>
              <a:gd name="connsiteX5" fmla="*/ 0 w 9144000"/>
              <a:gd name="connsiteY5" fmla="*/ 913051 h 2345664"/>
              <a:gd name="connsiteX0" fmla="*/ 0 w 9144000"/>
              <a:gd name="connsiteY0" fmla="*/ 833404 h 2266017"/>
              <a:gd name="connsiteX1" fmla="*/ 4940300 w 9144000"/>
              <a:gd name="connsiteY1" fmla="*/ 102821 h 2266017"/>
              <a:gd name="connsiteX2" fmla="*/ 9144000 w 9144000"/>
              <a:gd name="connsiteY2" fmla="*/ 216482 h 2266017"/>
              <a:gd name="connsiteX3" fmla="*/ 9144000 w 9144000"/>
              <a:gd name="connsiteY3" fmla="*/ 1701188 h 2266017"/>
              <a:gd name="connsiteX4" fmla="*/ 0 w 9144000"/>
              <a:gd name="connsiteY4" fmla="*/ 2067119 h 2266017"/>
              <a:gd name="connsiteX5" fmla="*/ 0 w 9144000"/>
              <a:gd name="connsiteY5" fmla="*/ 833404 h 2266017"/>
              <a:gd name="connsiteX0" fmla="*/ 0 w 9144000"/>
              <a:gd name="connsiteY0" fmla="*/ 832082 h 2264695"/>
              <a:gd name="connsiteX1" fmla="*/ 3568700 w 9144000"/>
              <a:gd name="connsiteY1" fmla="*/ 102821 h 2264695"/>
              <a:gd name="connsiteX2" fmla="*/ 9144000 w 9144000"/>
              <a:gd name="connsiteY2" fmla="*/ 215160 h 2264695"/>
              <a:gd name="connsiteX3" fmla="*/ 9144000 w 9144000"/>
              <a:gd name="connsiteY3" fmla="*/ 1699866 h 2264695"/>
              <a:gd name="connsiteX4" fmla="*/ 0 w 9144000"/>
              <a:gd name="connsiteY4" fmla="*/ 2065797 h 2264695"/>
              <a:gd name="connsiteX5" fmla="*/ 0 w 9144000"/>
              <a:gd name="connsiteY5" fmla="*/ 832082 h 2264695"/>
              <a:gd name="connsiteX0" fmla="*/ 0 w 9144000"/>
              <a:gd name="connsiteY0" fmla="*/ 832082 h 2264695"/>
              <a:gd name="connsiteX1" fmla="*/ 3568700 w 9144000"/>
              <a:gd name="connsiteY1" fmla="*/ 102821 h 2264695"/>
              <a:gd name="connsiteX2" fmla="*/ 9144000 w 9144000"/>
              <a:gd name="connsiteY2" fmla="*/ 215160 h 2264695"/>
              <a:gd name="connsiteX3" fmla="*/ 9144000 w 9144000"/>
              <a:gd name="connsiteY3" fmla="*/ 1699866 h 2264695"/>
              <a:gd name="connsiteX4" fmla="*/ 0 w 9144000"/>
              <a:gd name="connsiteY4" fmla="*/ 2065797 h 2264695"/>
              <a:gd name="connsiteX5" fmla="*/ 0 w 9144000"/>
              <a:gd name="connsiteY5" fmla="*/ 832082 h 2264695"/>
              <a:gd name="connsiteX0" fmla="*/ 0 w 9144000"/>
              <a:gd name="connsiteY0" fmla="*/ 832082 h 2264695"/>
              <a:gd name="connsiteX1" fmla="*/ 3568700 w 9144000"/>
              <a:gd name="connsiteY1" fmla="*/ 102821 h 2264695"/>
              <a:gd name="connsiteX2" fmla="*/ 9144000 w 9144000"/>
              <a:gd name="connsiteY2" fmla="*/ 215160 h 2264695"/>
              <a:gd name="connsiteX3" fmla="*/ 9144000 w 9144000"/>
              <a:gd name="connsiteY3" fmla="*/ 1699866 h 2264695"/>
              <a:gd name="connsiteX4" fmla="*/ 0 w 9144000"/>
              <a:gd name="connsiteY4" fmla="*/ 2065797 h 2264695"/>
              <a:gd name="connsiteX5" fmla="*/ 0 w 9144000"/>
              <a:gd name="connsiteY5" fmla="*/ 832082 h 2264695"/>
              <a:gd name="connsiteX0" fmla="*/ 0 w 9144000"/>
              <a:gd name="connsiteY0" fmla="*/ 761553 h 2194166"/>
              <a:gd name="connsiteX1" fmla="*/ 9144000 w 9144000"/>
              <a:gd name="connsiteY1" fmla="*/ 144631 h 2194166"/>
              <a:gd name="connsiteX2" fmla="*/ 9144000 w 9144000"/>
              <a:gd name="connsiteY2" fmla="*/ 1629337 h 2194166"/>
              <a:gd name="connsiteX3" fmla="*/ 0 w 9144000"/>
              <a:gd name="connsiteY3" fmla="*/ 1995268 h 2194166"/>
              <a:gd name="connsiteX4" fmla="*/ 0 w 9144000"/>
              <a:gd name="connsiteY4" fmla="*/ 761553 h 2194166"/>
              <a:gd name="connsiteX0" fmla="*/ 0 w 9144000"/>
              <a:gd name="connsiteY0" fmla="*/ 761553 h 2442422"/>
              <a:gd name="connsiteX1" fmla="*/ 9144000 w 9144000"/>
              <a:gd name="connsiteY1" fmla="*/ 144631 h 2442422"/>
              <a:gd name="connsiteX2" fmla="*/ 9144000 w 9144000"/>
              <a:gd name="connsiteY2" fmla="*/ 1629337 h 2442422"/>
              <a:gd name="connsiteX3" fmla="*/ 0 w 9144000"/>
              <a:gd name="connsiteY3" fmla="*/ 1995268 h 2442422"/>
              <a:gd name="connsiteX4" fmla="*/ 0 w 9144000"/>
              <a:gd name="connsiteY4" fmla="*/ 761553 h 2442422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579108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579110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579110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879895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54274"/>
              <a:gd name="connsiteY0" fmla="*/ 1711324 h 3392193"/>
              <a:gd name="connsiteX1" fmla="*/ 9144000 w 9154274"/>
              <a:gd name="connsiteY1" fmla="*/ 1094402 h 3392193"/>
              <a:gd name="connsiteX2" fmla="*/ 9154274 w 9154274"/>
              <a:gd name="connsiteY2" fmla="*/ 2961568 h 3392193"/>
              <a:gd name="connsiteX3" fmla="*/ 0 w 9154274"/>
              <a:gd name="connsiteY3" fmla="*/ 2945039 h 3392193"/>
              <a:gd name="connsiteX4" fmla="*/ 0 w 9154274"/>
              <a:gd name="connsiteY4" fmla="*/ 1711324 h 3392193"/>
              <a:gd name="connsiteX0" fmla="*/ 0 w 9154274"/>
              <a:gd name="connsiteY0" fmla="*/ 1711324 h 3392193"/>
              <a:gd name="connsiteX1" fmla="*/ 9144000 w 9154274"/>
              <a:gd name="connsiteY1" fmla="*/ 1094402 h 3392193"/>
              <a:gd name="connsiteX2" fmla="*/ 9154274 w 9154274"/>
              <a:gd name="connsiteY2" fmla="*/ 3010571 h 3392193"/>
              <a:gd name="connsiteX3" fmla="*/ 0 w 9154274"/>
              <a:gd name="connsiteY3" fmla="*/ 2945039 h 3392193"/>
              <a:gd name="connsiteX4" fmla="*/ 0 w 9154274"/>
              <a:gd name="connsiteY4" fmla="*/ 1711324 h 3392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4274" h="3392193">
                <a:moveTo>
                  <a:pt x="0" y="1711324"/>
                </a:moveTo>
                <a:cubicBezTo>
                  <a:pt x="513708" y="3392193"/>
                  <a:pt x="5445303" y="0"/>
                  <a:pt x="9144000" y="1094402"/>
                </a:cubicBezTo>
                <a:cubicBezTo>
                  <a:pt x="9147425" y="1716791"/>
                  <a:pt x="9150849" y="2388182"/>
                  <a:pt x="9154274" y="3010571"/>
                </a:cubicBezTo>
                <a:lnTo>
                  <a:pt x="0" y="2945039"/>
                </a:lnTo>
                <a:lnTo>
                  <a:pt x="0" y="1711324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Freeform 9"/>
          <p:cNvSpPr>
            <a:spLocks/>
          </p:cNvSpPr>
          <p:nvPr userDrawn="1"/>
        </p:nvSpPr>
        <p:spPr bwMode="auto">
          <a:xfrm flipH="1">
            <a:off x="1143000" y="-762000"/>
            <a:ext cx="8001000" cy="25908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Freeform 8"/>
          <p:cNvSpPr>
            <a:spLocks/>
          </p:cNvSpPr>
          <p:nvPr userDrawn="1"/>
        </p:nvSpPr>
        <p:spPr bwMode="auto">
          <a:xfrm flipH="1">
            <a:off x="1600200" y="-762000"/>
            <a:ext cx="7543800" cy="24384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9"/>
          <p:cNvSpPr>
            <a:spLocks/>
          </p:cNvSpPr>
          <p:nvPr userDrawn="1"/>
        </p:nvSpPr>
        <p:spPr bwMode="auto">
          <a:xfrm flipV="1">
            <a:off x="0" y="3048000"/>
            <a:ext cx="8839200" cy="34290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" name="Freeform 8"/>
          <p:cNvSpPr>
            <a:spLocks/>
          </p:cNvSpPr>
          <p:nvPr userDrawn="1"/>
        </p:nvSpPr>
        <p:spPr bwMode="auto">
          <a:xfrm flipV="1">
            <a:off x="-1" y="3021106"/>
            <a:ext cx="8334103" cy="3227294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alpha val="54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buClr>
                <a:srgbClr val="020592"/>
              </a:buClr>
              <a:defRPr>
                <a:solidFill>
                  <a:srgbClr val="020592"/>
                </a:solidFill>
                <a:effectLst/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685800" indent="-336550">
              <a:spcBef>
                <a:spcPts val="600"/>
              </a:spcBef>
              <a:buClr>
                <a:srgbClr val="020592"/>
              </a:buClr>
              <a:buFont typeface="Wingdings" panose="05000000000000000000" pitchFamily="2" charset="2"/>
              <a:buChar char="Ø"/>
              <a:defRPr>
                <a:solidFill>
                  <a:srgbClr val="020592"/>
                </a:solidFill>
                <a:effectLst/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035050" indent="-349250">
              <a:spcBef>
                <a:spcPts val="600"/>
              </a:spcBef>
              <a:buClr>
                <a:srgbClr val="020592"/>
              </a:buClr>
              <a:buFont typeface="Wingdings" panose="05000000000000000000" pitchFamily="2" charset="2"/>
              <a:buChar char="§"/>
              <a:defRPr>
                <a:solidFill>
                  <a:srgbClr val="020592"/>
                </a:solidFill>
                <a:effectLst/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371600" indent="-336550">
              <a:spcBef>
                <a:spcPts val="600"/>
              </a:spcBef>
              <a:buClr>
                <a:srgbClr val="020592"/>
              </a:buClr>
              <a:buFont typeface="Courier New" panose="02070309020205020404" pitchFamily="49" charset="0"/>
              <a:buChar char="o"/>
              <a:defRPr>
                <a:solidFill>
                  <a:srgbClr val="020592"/>
                </a:solidFill>
                <a:effectLst/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1720850" indent="-349250">
              <a:spcBef>
                <a:spcPts val="600"/>
              </a:spcBef>
              <a:buClr>
                <a:srgbClr val="020592"/>
              </a:buClr>
              <a:buFont typeface="Wingdings" panose="05000000000000000000" pitchFamily="2" charset="2"/>
              <a:buChar char="q"/>
              <a:defRPr>
                <a:solidFill>
                  <a:srgbClr val="020592"/>
                </a:solidFill>
                <a:effectLst/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8229600" y="6248400"/>
            <a:ext cx="609600" cy="365125"/>
          </a:xfrm>
        </p:spPr>
        <p:txBody>
          <a:bodyPr/>
          <a:lstStyle>
            <a:lvl1pPr>
              <a:defRPr sz="1400" baseline="0">
                <a:solidFill>
                  <a:schemeClr val="bg1"/>
                </a:solidFill>
              </a:defRPr>
            </a:lvl1pPr>
          </a:lstStyle>
          <a:p>
            <a:fld id="{9E519841-B96A-4DD9-B158-9961937F6A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324600"/>
            <a:ext cx="609600" cy="365125"/>
          </a:xfrm>
        </p:spPr>
        <p:txBody>
          <a:bodyPr/>
          <a:lstStyle/>
          <a:p>
            <a:fld id="{9E519841-B96A-4DD9-B158-9961937F6A4E}" type="slidenum">
              <a:rPr/>
              <a:pPr/>
              <a:t>‹#›</a:t>
            </a:fld>
            <a:endParaRPr dirty="0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>
              <a:defRPr sz="2200"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>
              <a:defRPr sz="2000"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255613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aseline="0">
                <a:solidFill>
                  <a:srgbClr val="020592"/>
                </a:solidFill>
              </a:defRPr>
            </a:lvl1pPr>
          </a:lstStyle>
          <a:p>
            <a:fld id="{9E519841-B96A-4DD9-B158-9961937F6A4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ROILogo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04800" y="6255613"/>
            <a:ext cx="1600200" cy="492862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rgbClr val="020592"/>
          </a:solidFill>
          <a:effectLst/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20592"/>
        </a:buClr>
        <a:buSzPct val="90000"/>
        <a:buFont typeface="Wingdings" pitchFamily="2" charset="2"/>
        <a:buChar char=""/>
        <a:defRPr sz="2400" b="1" kern="1200">
          <a:solidFill>
            <a:srgbClr val="020592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rgbClr val="020592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Open Sans" pitchFamily="2" charset="0"/>
          <a:ea typeface="Open Sans" pitchFamily="2" charset="0"/>
          <a:cs typeface="Open Sans" pitchFamily="2" charset="0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rgbClr val="020592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rgbClr val="020592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rgbClr val="020592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199" y="1752600"/>
            <a:ext cx="8228013" cy="1981200"/>
          </a:xfrm>
        </p:spPr>
        <p:txBody>
          <a:bodyPr>
            <a:noAutofit/>
          </a:bodyPr>
          <a:lstStyle/>
          <a:p>
            <a:r>
              <a:rPr lang="en-US" sz="4000" dirty="0"/>
              <a:t>Return on Investment </a:t>
            </a:r>
            <a:br>
              <a:rPr lang="en-US" sz="4000" dirty="0"/>
            </a:br>
            <a:r>
              <a:rPr lang="en-US" sz="4000" dirty="0"/>
              <a:t>in Vocational Rehabilitation</a:t>
            </a:r>
            <a:r>
              <a:rPr lang="en-US" sz="4000" dirty="0">
                <a:solidFill>
                  <a:srgbClr val="020592"/>
                </a:solidFill>
                <a:effectLst/>
              </a:rPr>
              <a:t>:  </a:t>
            </a:r>
            <a:br>
              <a:rPr lang="en-US" sz="4000" dirty="0">
                <a:solidFill>
                  <a:srgbClr val="020592"/>
                </a:solidFill>
                <a:effectLst/>
              </a:rPr>
            </a:br>
            <a:r>
              <a:rPr lang="en-US" sz="4000" dirty="0">
                <a:solidFill>
                  <a:srgbClr val="020592"/>
                </a:solidFill>
                <a:effectLst/>
              </a:rPr>
              <a:t>A Primer</a:t>
            </a:r>
          </a:p>
        </p:txBody>
      </p:sp>
      <p:pic>
        <p:nvPicPr>
          <p:cNvPr id="12" name="Picture 11" descr="VR-ROI logo"/>
          <p:cNvPicPr>
            <a:picLocks noChangeAspect="1"/>
          </p:cNvPicPr>
          <p:nvPr/>
        </p:nvPicPr>
        <p:blipFill rotWithShape="1">
          <a:blip r:embed="rId3"/>
          <a:srcRect b="25000"/>
          <a:stretch/>
        </p:blipFill>
        <p:spPr>
          <a:xfrm>
            <a:off x="1828800" y="152400"/>
            <a:ext cx="5486400" cy="1165086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70777" y="3951357"/>
            <a:ext cx="8229340" cy="751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Made possible by a grant from the National Institute on Disability, Independent Living, and Rehabilitation Research # 90DP0070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5181600"/>
            <a:ext cx="7999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50"/>
                </a:solidFill>
              </a:rPr>
              <a:t>Module </a:t>
            </a:r>
            <a:r>
              <a:rPr lang="en-US" sz="4000" b="1" dirty="0">
                <a:solidFill>
                  <a:srgbClr val="00B050"/>
                </a:solidFill>
                <a:latin typeface="Calibri" panose="020F0502020204030204" pitchFamily="34" charset="0"/>
              </a:rPr>
              <a:t>2: The VR-ROI Project</a:t>
            </a:r>
            <a:endParaRPr lang="en-US" sz="40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123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VR- ROI Project :</a:t>
            </a:r>
            <a:br>
              <a:rPr lang="en-US" dirty="0">
                <a:solidFill>
                  <a:srgbClr val="020592"/>
                </a:solidFill>
                <a:effectLst/>
              </a:rPr>
            </a:br>
            <a:r>
              <a:rPr lang="en-US" sz="4400" dirty="0">
                <a:solidFill>
                  <a:srgbClr val="020592"/>
                </a:solidFill>
                <a:effectLst/>
              </a:rPr>
              <a:t>Some History</a:t>
            </a:r>
            <a:endParaRPr lang="en-US" dirty="0">
              <a:solidFill>
                <a:srgbClr val="020592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9100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sz="2000" dirty="0"/>
              <a:t>First grant started in 2010, partnering </a:t>
            </a:r>
            <a:r>
              <a:rPr lang="en-US" sz="2000" dirty="0">
                <a:effectLst/>
              </a:rPr>
              <a:t>with </a:t>
            </a:r>
            <a:r>
              <a:rPr lang="en-US" sz="2000" dirty="0">
                <a:effectLst/>
                <a:latin typeface="Calibri" panose="020F0502020204030204" pitchFamily="34" charset="0"/>
              </a:rPr>
              <a:t>4</a:t>
            </a:r>
            <a:r>
              <a:rPr lang="en-US" sz="2000" dirty="0">
                <a:effectLst/>
              </a:rPr>
              <a:t> state VR agencies:  Maryland Combined, Oklahoma </a:t>
            </a:r>
            <a:r>
              <a:rPr lang="en-US" sz="2000" dirty="0"/>
              <a:t>Combined, Virginia General and Blind</a:t>
            </a:r>
            <a:endParaRPr lang="en-US" sz="2000" dirty="0">
              <a:effectLst/>
            </a:endParaRPr>
          </a:p>
          <a:p>
            <a:pPr lvl="1">
              <a:lnSpc>
                <a:spcPct val="120000"/>
              </a:lnSpc>
              <a:buClr>
                <a:srgbClr val="020592"/>
              </a:buClr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1F8C48"/>
                </a:solidFill>
                <a:effectLst/>
              </a:rPr>
              <a:t>Objective: </a:t>
            </a:r>
            <a:r>
              <a:rPr lang="en-US" sz="1800" b="0" dirty="0">
                <a:solidFill>
                  <a:schemeClr val="bg1"/>
                </a:solidFill>
                <a:effectLst/>
              </a:rPr>
              <a:t>Test the applicability of valid, methodologically rigorous processes for assessing ROI at a state agency level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Current grant started in 2014, expanding to include Delaware General, Kentucky General, North Carolina General and Blind, and Texas Combined. Objectives:</a:t>
            </a:r>
          </a:p>
          <a:p>
            <a:pPr lvl="1">
              <a:lnSpc>
                <a:spcPct val="120000"/>
              </a:lnSpc>
            </a:pPr>
            <a:r>
              <a:rPr lang="en-US" sz="1800" b="0" dirty="0">
                <a:solidFill>
                  <a:schemeClr val="bg1"/>
                </a:solidFill>
              </a:rPr>
              <a:t>Refine and test the ROI model with a more heterogeneous set of state agencies</a:t>
            </a:r>
          </a:p>
          <a:p>
            <a:pPr lvl="1">
              <a:lnSpc>
                <a:spcPct val="120000"/>
              </a:lnSpc>
            </a:pPr>
            <a:r>
              <a:rPr lang="en-US" sz="1800" b="0" dirty="0">
                <a:solidFill>
                  <a:schemeClr val="bg1"/>
                </a:solidFill>
              </a:rPr>
              <a:t>Develop and test the applicability of a user-friendly Web-based “ROI Estimator”</a:t>
            </a:r>
          </a:p>
        </p:txBody>
      </p:sp>
      <p:sp>
        <p:nvSpPr>
          <p:cNvPr id="10" name="Slide Number Placeholder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274638"/>
            <a:ext cx="8610600" cy="1143000"/>
          </a:xfrm>
        </p:spPr>
        <p:txBody>
          <a:bodyPr>
            <a:noAutofit/>
          </a:bodyPr>
          <a:lstStyle/>
          <a:p>
            <a:r>
              <a:rPr lang="en-US" sz="4000" dirty="0"/>
              <a:t>VR – ROI Project’s Approach </a:t>
            </a:r>
            <a:r>
              <a:rPr lang="en-US" sz="3200" dirty="0"/>
              <a:t>(</a:t>
            </a:r>
            <a:r>
              <a:rPr lang="en-US" sz="3200" dirty="0">
                <a:latin typeface="Calibri" panose="020F0502020204030204" pitchFamily="34" charset="0"/>
              </a:rPr>
              <a:t>1</a:t>
            </a:r>
            <a:r>
              <a:rPr lang="en-US" sz="3200" dirty="0"/>
              <a:t> of </a:t>
            </a:r>
            <a:r>
              <a:rPr lang="en-US" sz="3200" dirty="0">
                <a:latin typeface="Calibri" panose="020F0502020204030204" pitchFamily="34" charset="0"/>
              </a:rPr>
              <a:t>2</a:t>
            </a:r>
            <a:r>
              <a:rPr lang="en-US" sz="3200" dirty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1480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en-US" dirty="0"/>
              <a:t>“This is not your father’s VR-ROI”</a:t>
            </a: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en-US" b="0" dirty="0">
                <a:solidFill>
                  <a:schemeClr val="bg1"/>
                </a:solidFill>
              </a:rPr>
              <a:t>The approach is much richer than a simple formula to calculate ROI for a generic VR customer who receives a generic VR service package.</a:t>
            </a: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lang="en-US" dirty="0"/>
              <a:t>From the agency’s perspective, the project can be used as:</a:t>
            </a: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en-US" b="0" dirty="0">
                <a:solidFill>
                  <a:schemeClr val="bg1"/>
                </a:solidFill>
              </a:rPr>
              <a:t>A supplement to WIOA’s Common Measures</a:t>
            </a: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en-US" b="0" dirty="0">
                <a:solidFill>
                  <a:schemeClr val="bg1"/>
                </a:solidFill>
              </a:rPr>
              <a:t>A tool to learn about your specific program</a:t>
            </a: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en-US" b="0" dirty="0">
                <a:solidFill>
                  <a:schemeClr val="bg1"/>
                </a:solidFill>
              </a:rPr>
              <a:t>A means to satisfy legislators’ information needs with rigorous ROI data</a:t>
            </a:r>
          </a:p>
          <a:p>
            <a:pPr marL="0" indent="0">
              <a:lnSpc>
                <a:spcPct val="130000"/>
              </a:lnSpc>
              <a:buNone/>
            </a:pPr>
            <a:endParaRPr lang="en-US" dirty="0"/>
          </a:p>
          <a:p>
            <a:pPr>
              <a:lnSpc>
                <a:spcPct val="130000"/>
              </a:lnSpc>
            </a:pP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28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274638"/>
            <a:ext cx="8610600" cy="1143000"/>
          </a:xfrm>
        </p:spPr>
        <p:txBody>
          <a:bodyPr>
            <a:noAutofit/>
          </a:bodyPr>
          <a:lstStyle/>
          <a:p>
            <a:r>
              <a:rPr lang="en-US" sz="4000" dirty="0"/>
              <a:t>VR – ROI Project’s Approach </a:t>
            </a:r>
            <a:r>
              <a:rPr lang="en-US" sz="3200" dirty="0"/>
              <a:t>(</a:t>
            </a:r>
            <a:r>
              <a:rPr lang="en-US" sz="3200" dirty="0">
                <a:latin typeface="Calibri" panose="020F0502020204030204" pitchFamily="34" charset="0"/>
              </a:rPr>
              <a:t>2</a:t>
            </a:r>
            <a:r>
              <a:rPr lang="en-US" sz="3200" dirty="0"/>
              <a:t> of </a:t>
            </a:r>
            <a:r>
              <a:rPr lang="en-US" sz="3200" dirty="0">
                <a:latin typeface="Calibri" panose="020F0502020204030204" pitchFamily="34" charset="0"/>
              </a:rPr>
              <a:t>2</a:t>
            </a:r>
            <a:r>
              <a:rPr lang="en-US" sz="3200" dirty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1412"/>
            <a:ext cx="8229600" cy="43007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30000"/>
              </a:lnSpc>
            </a:pPr>
            <a:r>
              <a:rPr lang="en-US" sz="2300" dirty="0"/>
              <a:t>Although the cost side presents its own issues, estimating benefits of VR services receipt is by far the most challenging aspect of estimating VR-ROI.</a:t>
            </a:r>
          </a:p>
          <a:p>
            <a:pPr lvl="1">
              <a:lnSpc>
                <a:spcPct val="130000"/>
              </a:lnSpc>
              <a:spcBef>
                <a:spcPts val="300"/>
              </a:spcBef>
            </a:pPr>
            <a:r>
              <a:rPr lang="en-US" sz="2300" b="0" dirty="0">
                <a:solidFill>
                  <a:schemeClr val="bg1"/>
                </a:solidFill>
              </a:rPr>
              <a:t>Attempts to answer the question, how would this VR customer have fared in the labor market had she or he not received VR services.</a:t>
            </a:r>
          </a:p>
          <a:p>
            <a:pPr lvl="1">
              <a:lnSpc>
                <a:spcPct val="130000"/>
              </a:lnSpc>
              <a:spcBef>
                <a:spcPts val="300"/>
              </a:spcBef>
            </a:pPr>
            <a:r>
              <a:rPr lang="en-US" sz="2300" b="0" dirty="0">
                <a:solidFill>
                  <a:schemeClr val="bg1"/>
                </a:solidFill>
              </a:rPr>
              <a:t>Because this counterfactual cannot be answered directly and randomized clinical trials are costly and present their own issues, it is addressed statistically.</a:t>
            </a: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lang="en-US" sz="2300" dirty="0"/>
              <a:t>The following slides describes and seven key features of the VR-ROI approach to ROI.  Module </a:t>
            </a:r>
            <a:r>
              <a:rPr lang="en-US" sz="2300" dirty="0">
                <a:latin typeface="Calibri" panose="020F0502020204030204" pitchFamily="34" charset="0"/>
              </a:rPr>
              <a:t>3</a:t>
            </a:r>
            <a:r>
              <a:rPr lang="en-US" sz="2300" dirty="0"/>
              <a:t> illustrates the value of these features by showing selected results for Virginia General.</a:t>
            </a:r>
          </a:p>
          <a:p>
            <a:pPr lvl="1">
              <a:lnSpc>
                <a:spcPct val="130000"/>
              </a:lnSpc>
              <a:spcBef>
                <a:spcPts val="300"/>
              </a:spcBef>
            </a:pPr>
            <a:r>
              <a:rPr lang="en-US" sz="2300" b="0" dirty="0">
                <a:solidFill>
                  <a:schemeClr val="bg1"/>
                </a:solidFill>
              </a:rPr>
              <a:t>Some of WIOA’s basic tenets are embedded in the VR-ROI model. These are mentioned where appropriate.</a:t>
            </a:r>
          </a:p>
          <a:p>
            <a:pPr lvl="1">
              <a:lnSpc>
                <a:spcPct val="13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96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3600" dirty="0"/>
              <a:t>VR – ROI Feature # </a:t>
            </a:r>
            <a:r>
              <a:rPr lang="en-US" sz="3600" dirty="0">
                <a:latin typeface="Calibri" panose="020F0502020204030204" pitchFamily="34" charset="0"/>
              </a:rPr>
              <a:t>1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200" dirty="0"/>
              <a:t>Readily-Available Administrative Data</a:t>
            </a:r>
            <a:endParaRPr lang="en-US" sz="36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763000" cy="44196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Font typeface="Times New Roman" panose="02020603050405020304" pitchFamily="18" charset="0"/>
              <a:buChar char="●"/>
            </a:pPr>
            <a:r>
              <a:rPr lang="en-US" sz="1800" dirty="0"/>
              <a:t>Uses readily-available administrative data from:</a:t>
            </a:r>
          </a:p>
          <a:p>
            <a:pPr marL="742950" lvl="2" indent="-34290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State VR agencies (participant characteristics, services)</a:t>
            </a:r>
          </a:p>
          <a:p>
            <a:pPr marL="742950" lvl="2" indent="-34290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State Unemployment Insurance wage system (employment and earnings)</a:t>
            </a:r>
          </a:p>
          <a:p>
            <a:pPr marL="742950" lvl="2" indent="-34290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FEDES (Federal Employment Data Exchange System) and SWIS (State Wage Interchange System) – with approvals</a:t>
            </a:r>
          </a:p>
          <a:p>
            <a:pPr marL="342900" lvl="1" indent="-342900">
              <a:lnSpc>
                <a:spcPct val="110000"/>
              </a:lnSpc>
              <a:spcBef>
                <a:spcPts val="1800"/>
              </a:spcBef>
              <a:buFont typeface="Times New Roman" panose="02020603050405020304" pitchFamily="18" charset="0"/>
              <a:buChar char="●"/>
            </a:pPr>
            <a:r>
              <a:rPr lang="en-US" sz="1800" dirty="0"/>
              <a:t>WIOA discussion of cross-agency administrative data</a:t>
            </a:r>
          </a:p>
          <a:p>
            <a:pPr marL="742950" lvl="2" indent="-34290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1F8C48"/>
                </a:solidFill>
              </a:rPr>
              <a:t>Encourages use of common state identifier for individuals in core programs </a:t>
            </a:r>
          </a:p>
          <a:p>
            <a:pPr marL="1079500" lvl="3" indent="-34290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b="0" dirty="0">
                <a:solidFill>
                  <a:schemeClr val="bg1"/>
                </a:solidFill>
              </a:rPr>
              <a:t>Would enable states to share data and track services across programs at the individual level</a:t>
            </a:r>
          </a:p>
          <a:p>
            <a:pPr marL="742950" lvl="2" indent="-342900">
              <a:lnSpc>
                <a:spcPct val="11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1F8C48"/>
                </a:solidFill>
              </a:rPr>
              <a:t>Emphasis on documenting competitive employment and earnings</a:t>
            </a:r>
          </a:p>
          <a:p>
            <a:pPr marL="1079500" lvl="3" indent="-34290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b="0" dirty="0">
                <a:solidFill>
                  <a:schemeClr val="bg1"/>
                </a:solidFill>
              </a:rPr>
              <a:t>“unemployment insurance wage records, tax records, earnings statements from the employer, and self-reported information”</a:t>
            </a:r>
          </a:p>
        </p:txBody>
      </p:sp>
      <p:sp>
        <p:nvSpPr>
          <p:cNvPr id="5" name="Slide Numb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726E-2B96-4BA6-A450-B9EC1DA92DA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912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3600" dirty="0"/>
              <a:t>VR – ROI Feature # </a:t>
            </a:r>
            <a:r>
              <a:rPr lang="en-US" sz="3600" dirty="0">
                <a:latin typeface="Calibri" panose="020F0502020204030204" pitchFamily="34" charset="0"/>
              </a:rPr>
              <a:t>2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200" dirty="0"/>
              <a:t>Estimate VR’s Impact from Service Start</a:t>
            </a:r>
            <a:endParaRPr lang="en-US" sz="36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82000" cy="4267200"/>
          </a:xfrm>
        </p:spPr>
        <p:txBody>
          <a:bodyPr>
            <a:no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Font typeface="Times New Roman" panose="02020603050405020304" pitchFamily="18" charset="0"/>
              <a:buChar char="●"/>
            </a:pPr>
            <a:r>
              <a:rPr lang="en-US" sz="1800" dirty="0"/>
              <a:t>Estimate VR’s impact from when services begin, not when they end (i.e., applicant cohorts rather than closure cohorts)</a:t>
            </a:r>
          </a:p>
          <a:p>
            <a:pPr marL="742950" lvl="2" indent="-3429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Applicants in a given fiscal year face similar VR rules (including possible order-of-selection) as well as employment climates</a:t>
            </a:r>
          </a:p>
          <a:p>
            <a:pPr marL="742950" lvl="2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Helps control for extraneous factors that can influence a VR customer’s participation and employment.</a:t>
            </a:r>
          </a:p>
          <a:p>
            <a:pPr marL="742950" lvl="2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Moves focus toward service provision and away from closure status (e.g., exited with or without employment outcome).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buFont typeface="Times New Roman" panose="02020603050405020304" pitchFamily="18" charset="0"/>
              <a:buChar char="●"/>
            </a:pPr>
            <a:r>
              <a:rPr lang="en-US" sz="1800" dirty="0"/>
              <a:t>WIOA and RSA</a:t>
            </a:r>
          </a:p>
          <a:p>
            <a:pPr marL="742950" lvl="2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RSA-</a:t>
            </a:r>
            <a:r>
              <a:rPr lang="en-US" sz="1800" b="0" dirty="0">
                <a:solidFill>
                  <a:schemeClr val="bg1"/>
                </a:solidFill>
                <a:latin typeface="Calibri" panose="020F0502020204030204" pitchFamily="34" charset="0"/>
              </a:rPr>
              <a:t>911</a:t>
            </a:r>
            <a:r>
              <a:rPr lang="en-US" sz="1800" b="0" dirty="0">
                <a:solidFill>
                  <a:schemeClr val="bg1"/>
                </a:solidFill>
              </a:rPr>
              <a:t> report focuses on closures during a period</a:t>
            </a:r>
          </a:p>
          <a:p>
            <a:pPr marL="742950" lvl="2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However, RSA is planning to review open cases quarterly for WIOA’s Measurable Skills Gains</a:t>
            </a:r>
          </a:p>
        </p:txBody>
      </p:sp>
      <p:sp>
        <p:nvSpPr>
          <p:cNvPr id="5" name="Slide Numb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726E-2B96-4BA6-A450-B9EC1DA92DA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225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3600" dirty="0"/>
              <a:t>VR – ROI Feature # </a:t>
            </a:r>
            <a:r>
              <a:rPr lang="en-US" sz="3600" dirty="0">
                <a:latin typeface="Calibri" panose="020F0502020204030204" pitchFamily="34" charset="0"/>
              </a:rPr>
              <a:t>3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600" dirty="0"/>
              <a:t>Estimate Longitudinal VR Impacts</a:t>
            </a:r>
            <a:endParaRPr lang="en-US" sz="36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752600"/>
            <a:ext cx="8724900" cy="4502989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120000"/>
              </a:lnSpc>
              <a:spcBef>
                <a:spcPts val="1800"/>
              </a:spcBef>
              <a:buFont typeface="Times New Roman" panose="02020603050405020304" pitchFamily="18" charset="0"/>
              <a:buChar char="●"/>
            </a:pPr>
            <a:r>
              <a:rPr lang="en-US" sz="1800" dirty="0"/>
              <a:t>Up to </a:t>
            </a:r>
            <a:r>
              <a:rPr lang="en-US" sz="1800" dirty="0">
                <a:latin typeface="Calibri" panose="020F0502020204030204" pitchFamily="34" charset="0"/>
              </a:rPr>
              <a:t>3</a:t>
            </a:r>
            <a:r>
              <a:rPr lang="en-US" sz="1800" dirty="0"/>
              <a:t> years of pre-VR employment &amp; earnings and at least </a:t>
            </a:r>
            <a:r>
              <a:rPr lang="en-US" sz="1800" dirty="0">
                <a:latin typeface="Calibri" panose="020F0502020204030204" pitchFamily="34" charset="0"/>
              </a:rPr>
              <a:t>5</a:t>
            </a:r>
            <a:r>
              <a:rPr lang="en-US" sz="1800" dirty="0"/>
              <a:t> years of post-application data</a:t>
            </a:r>
          </a:p>
          <a:p>
            <a:pPr marL="742950" lvl="2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1F8C48"/>
                </a:solidFill>
              </a:rPr>
              <a:t>Pre-application data provides a baseline before service provision</a:t>
            </a:r>
          </a:p>
          <a:p>
            <a:pPr marL="742950" lvl="2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1F8C48"/>
                </a:solidFill>
                <a:latin typeface="Calibri" panose="020F0502020204030204" pitchFamily="34" charset="0"/>
              </a:rPr>
              <a:t>Multiple years of p</a:t>
            </a:r>
            <a:r>
              <a:rPr lang="en-US" sz="1800" dirty="0">
                <a:solidFill>
                  <a:srgbClr val="1F8C48"/>
                </a:solidFill>
              </a:rPr>
              <a:t>ost-application data to allow for</a:t>
            </a:r>
          </a:p>
          <a:p>
            <a:pPr marL="1079500" lvl="3" indent="-3429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b="0" dirty="0">
                <a:solidFill>
                  <a:schemeClr val="bg1"/>
                </a:solidFill>
              </a:rPr>
              <a:t>An increasing emphasis in VR on serving transitioning youth</a:t>
            </a:r>
          </a:p>
          <a:p>
            <a:pPr marL="1079500" lvl="3" indent="-3429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b="0" dirty="0">
                <a:solidFill>
                  <a:schemeClr val="bg1"/>
                </a:solidFill>
              </a:rPr>
              <a:t>Estimating the longer-term impact of training and education as well as the quicker impact of placement-oriented services</a:t>
            </a:r>
          </a:p>
          <a:p>
            <a:pPr marL="342900" lvl="1" indent="-342900">
              <a:lnSpc>
                <a:spcPct val="120000"/>
              </a:lnSpc>
              <a:spcBef>
                <a:spcPts val="1800"/>
              </a:spcBef>
              <a:buFont typeface="Times New Roman" panose="02020603050405020304" pitchFamily="18" charset="0"/>
              <a:buChar char="●"/>
            </a:pPr>
            <a:r>
              <a:rPr lang="en-US" sz="1800" dirty="0"/>
              <a:t>WIOA has revised the metric for assessing a successful VR outcome </a:t>
            </a:r>
          </a:p>
          <a:p>
            <a:pPr marL="742950" lvl="2" indent="-3429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1F8C48"/>
                </a:solidFill>
              </a:rPr>
              <a:t>Competitive Integrated Employment</a:t>
            </a:r>
          </a:p>
          <a:p>
            <a:pPr marL="742950" lvl="2" indent="-3429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1F8C48"/>
                </a:solidFill>
                <a:latin typeface="Calibri" panose="020F0502020204030204" pitchFamily="34" charset="0"/>
              </a:rPr>
              <a:t>2</a:t>
            </a:r>
            <a:r>
              <a:rPr lang="en-US" sz="1800" baseline="30000" dirty="0">
                <a:solidFill>
                  <a:srgbClr val="1F8C48"/>
                </a:solidFill>
              </a:rPr>
              <a:t>nd</a:t>
            </a:r>
            <a:r>
              <a:rPr lang="en-US" sz="1800" dirty="0">
                <a:solidFill>
                  <a:srgbClr val="1F8C48"/>
                </a:solidFill>
              </a:rPr>
              <a:t> and </a:t>
            </a:r>
            <a:r>
              <a:rPr lang="en-US" sz="1800" dirty="0">
                <a:solidFill>
                  <a:srgbClr val="1F8C48"/>
                </a:solidFill>
                <a:latin typeface="Calibri" panose="020F0502020204030204" pitchFamily="34" charset="0"/>
              </a:rPr>
              <a:t>4</a:t>
            </a:r>
            <a:r>
              <a:rPr lang="en-US" sz="1800" baseline="30000" dirty="0">
                <a:solidFill>
                  <a:srgbClr val="1F8C48"/>
                </a:solidFill>
              </a:rPr>
              <a:t>th</a:t>
            </a:r>
            <a:r>
              <a:rPr lang="en-US" sz="1800" dirty="0">
                <a:solidFill>
                  <a:srgbClr val="1F8C48"/>
                </a:solidFill>
              </a:rPr>
              <a:t> quarters following closure</a:t>
            </a:r>
          </a:p>
          <a:p>
            <a:pPr marL="1079500" lvl="3" indent="-3429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b="0" dirty="0">
                <a:solidFill>
                  <a:schemeClr val="bg1"/>
                </a:solidFill>
              </a:rPr>
              <a:t>This is a change from employment and earnings at the time of closure</a:t>
            </a:r>
          </a:p>
        </p:txBody>
      </p:sp>
      <p:sp>
        <p:nvSpPr>
          <p:cNvPr id="5" name="Slide Numb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726E-2B96-4BA6-A450-B9EC1DA92DA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14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20762"/>
          </a:xfrm>
        </p:spPr>
        <p:txBody>
          <a:bodyPr>
            <a:noAutofit/>
          </a:bodyPr>
          <a:lstStyle/>
          <a:p>
            <a:r>
              <a:rPr lang="en-US" sz="3600" dirty="0"/>
              <a:t>VR – ROI Feature # </a:t>
            </a:r>
            <a:r>
              <a:rPr lang="en-US" sz="3600" dirty="0">
                <a:latin typeface="Calibri" panose="020F0502020204030204" pitchFamily="34" charset="0"/>
              </a:rPr>
              <a:t>4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600" dirty="0"/>
              <a:t>Examine Different Disabling Conditions</a:t>
            </a:r>
            <a:endParaRPr lang="en-US" sz="36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419600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20000"/>
              </a:lnSpc>
              <a:spcBef>
                <a:spcPts val="2000"/>
              </a:spcBef>
              <a:buFont typeface="Times New Roman" panose="02020603050405020304" pitchFamily="18" charset="0"/>
              <a:buChar char="●"/>
            </a:pPr>
            <a:r>
              <a:rPr lang="en-US" sz="2000" dirty="0"/>
              <a:t>Separately examine the impact of VR for individuals with different kinds of disabling conditions</a:t>
            </a:r>
          </a:p>
          <a:p>
            <a:pPr marL="742950" lvl="2" indent="-3429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Examples: mental illness, intellectual disability, learning disabilities, physical impairments, blindness and vision impairments</a:t>
            </a:r>
          </a:p>
          <a:p>
            <a:pPr marL="742950" lvl="2" indent="-3429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Sample size permitting: autism spectrum disorder, traumatic brain injury</a:t>
            </a:r>
          </a:p>
          <a:p>
            <a:pPr marL="342900" lvl="1" indent="-342900">
              <a:lnSpc>
                <a:spcPct val="120000"/>
              </a:lnSpc>
              <a:spcBef>
                <a:spcPts val="2000"/>
              </a:spcBef>
              <a:buFont typeface="Times New Roman" panose="02020603050405020304" pitchFamily="18" charset="0"/>
              <a:buChar char="●"/>
            </a:pPr>
            <a:r>
              <a:rPr lang="en-US" sz="2000" dirty="0"/>
              <a:t>WIOA and RSA</a:t>
            </a:r>
          </a:p>
          <a:p>
            <a:pPr marL="742950" lvl="2" indent="-3429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RSA-</a:t>
            </a:r>
            <a:r>
              <a:rPr lang="en-US" sz="1800" b="0" dirty="0">
                <a:solidFill>
                  <a:schemeClr val="bg1"/>
                </a:solidFill>
                <a:latin typeface="Calibri" panose="020F0502020204030204" pitchFamily="34" charset="0"/>
              </a:rPr>
              <a:t>911</a:t>
            </a:r>
            <a:r>
              <a:rPr lang="en-US" sz="1800" b="0" dirty="0">
                <a:solidFill>
                  <a:schemeClr val="bg1"/>
                </a:solidFill>
              </a:rPr>
              <a:t> has long collected information about disabling conditions</a:t>
            </a:r>
          </a:p>
          <a:p>
            <a:pPr marL="742950" lvl="2" indent="-3429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Increasing emphasis on students and youths with disability</a:t>
            </a:r>
          </a:p>
          <a:p>
            <a:pPr marL="0" lvl="1" indent="0">
              <a:lnSpc>
                <a:spcPct val="120000"/>
              </a:lnSpc>
              <a:spcBef>
                <a:spcPts val="1800"/>
              </a:spcBef>
              <a:buNone/>
            </a:pPr>
            <a:endParaRPr lang="en-US" sz="1800" dirty="0"/>
          </a:p>
        </p:txBody>
      </p:sp>
      <p:sp>
        <p:nvSpPr>
          <p:cNvPr id="5" name="Slide Numb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726E-2B96-4BA6-A450-B9EC1DA92DA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789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020762"/>
          </a:xfrm>
        </p:spPr>
        <p:txBody>
          <a:bodyPr>
            <a:noAutofit/>
          </a:bodyPr>
          <a:lstStyle/>
          <a:p>
            <a:r>
              <a:rPr lang="en-US" sz="3600" dirty="0"/>
              <a:t>VR – ROI Feature # </a:t>
            </a:r>
            <a:r>
              <a:rPr lang="en-US" sz="3600" dirty="0">
                <a:latin typeface="Calibri" panose="020F0502020204030204" pitchFamily="34" charset="0"/>
              </a:rPr>
              <a:t>5 </a:t>
            </a:r>
            <a:r>
              <a:rPr lang="en-US" sz="2400" dirty="0">
                <a:latin typeface="Calibri" panose="020F0502020204030204" pitchFamily="34" charset="0"/>
              </a:rPr>
              <a:t>(slide 1 of 2)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200" dirty="0"/>
              <a:t>Examine Impact of Specific Service Types</a:t>
            </a:r>
            <a:endParaRPr lang="en-US" sz="36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419600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10000"/>
              </a:lnSpc>
              <a:spcBef>
                <a:spcPts val="2000"/>
              </a:spcBef>
              <a:buFont typeface="Times New Roman" panose="02020603050405020304" pitchFamily="18" charset="0"/>
              <a:buChar char="●"/>
            </a:pPr>
            <a:r>
              <a:rPr lang="en-US" sz="2000" dirty="0"/>
              <a:t>Rather than a generic VR service, estimate the impacts of specific types of VR services.</a:t>
            </a:r>
          </a:p>
          <a:p>
            <a:pPr marL="742950" lvl="2" indent="-3429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1F8C48"/>
                </a:solidFill>
              </a:rPr>
              <a:t>DTERMPS:  </a:t>
            </a:r>
            <a:r>
              <a:rPr lang="en-US" sz="1800" b="0" dirty="0">
                <a:solidFill>
                  <a:schemeClr val="bg1"/>
                </a:solidFill>
              </a:rPr>
              <a:t>Diagnostic, Training, Education, Restoration, Maintenance, Placement, Job Support</a:t>
            </a:r>
          </a:p>
          <a:p>
            <a:pPr marL="742950" lvl="2" indent="-3429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b="0" dirty="0">
                <a:solidFill>
                  <a:schemeClr val="bg1"/>
                </a:solidFill>
              </a:rPr>
              <a:t>For blindness services: also Assistive Technology, Orientation &amp; Mobility</a:t>
            </a:r>
          </a:p>
          <a:p>
            <a:pPr marL="342900" lvl="1" indent="-342900">
              <a:lnSpc>
                <a:spcPct val="110000"/>
              </a:lnSpc>
              <a:spcBef>
                <a:spcPts val="1800"/>
              </a:spcBef>
              <a:buFont typeface="Times New Roman" panose="02020603050405020304" pitchFamily="18" charset="0"/>
              <a:buChar char="●"/>
            </a:pPr>
            <a:r>
              <a:rPr lang="en-US" sz="2000" dirty="0"/>
              <a:t>WIOA and RSA both acknowledge the richness of services provided by VR</a:t>
            </a:r>
          </a:p>
          <a:p>
            <a:pPr marL="692150" lvl="2" indent="-3429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1F8C48"/>
                </a:solidFill>
              </a:rPr>
              <a:t>WIOA: </a:t>
            </a:r>
            <a:r>
              <a:rPr lang="en-US" sz="1800" b="0" dirty="0">
                <a:solidFill>
                  <a:schemeClr val="bg1"/>
                </a:solidFill>
              </a:rPr>
              <a:t>“ensure that all individuals with disabilities served through the VR program are provided every opportunity to achieve” competitive integrated employment</a:t>
            </a:r>
          </a:p>
          <a:p>
            <a:pPr marL="692150" lvl="2" indent="-3429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1F8C48"/>
                </a:solidFill>
              </a:rPr>
              <a:t>RSA:  </a:t>
            </a:r>
            <a:r>
              <a:rPr lang="en-US" sz="1800" b="0" dirty="0">
                <a:solidFill>
                  <a:schemeClr val="bg1"/>
                </a:solidFill>
              </a:rPr>
              <a:t>As of FFY </a:t>
            </a:r>
            <a:r>
              <a:rPr lang="en-US" sz="1800" b="0" dirty="0">
                <a:solidFill>
                  <a:schemeClr val="bg1"/>
                </a:solidFill>
                <a:latin typeface="Calibri" panose="020F0502020204030204" pitchFamily="34" charset="0"/>
              </a:rPr>
              <a:t>2014</a:t>
            </a:r>
            <a:r>
              <a:rPr lang="en-US" sz="1800" b="0" dirty="0">
                <a:solidFill>
                  <a:schemeClr val="bg1"/>
                </a:solidFill>
              </a:rPr>
              <a:t>, RSA-</a:t>
            </a:r>
            <a:r>
              <a:rPr lang="en-US" sz="1800" b="0" dirty="0">
                <a:solidFill>
                  <a:schemeClr val="bg1"/>
                </a:solidFill>
                <a:latin typeface="Calibri" panose="020F0502020204030204" pitchFamily="34" charset="0"/>
              </a:rPr>
              <a:t>911</a:t>
            </a:r>
            <a:r>
              <a:rPr lang="en-US" sz="1800" b="0" dirty="0">
                <a:solidFill>
                  <a:schemeClr val="bg1"/>
                </a:solidFill>
              </a:rPr>
              <a:t> closure file collects substantially more detail on more service categories (</a:t>
            </a:r>
            <a:r>
              <a:rPr lang="en-US" sz="1800" b="0" dirty="0">
                <a:solidFill>
                  <a:schemeClr val="bg1"/>
                </a:solidFill>
                <a:latin typeface="Calibri" panose="020F0502020204030204" pitchFamily="34" charset="0"/>
              </a:rPr>
              <a:t>28</a:t>
            </a:r>
            <a:r>
              <a:rPr lang="en-US" sz="1800" b="0" dirty="0">
                <a:solidFill>
                  <a:schemeClr val="bg1"/>
                </a:solidFill>
              </a:rPr>
              <a:t> vs. </a:t>
            </a:r>
            <a:r>
              <a:rPr lang="en-US" sz="1800" b="0" dirty="0">
                <a:solidFill>
                  <a:schemeClr val="bg1"/>
                </a:solidFill>
                <a:latin typeface="Calibri" panose="020F0502020204030204" pitchFamily="34" charset="0"/>
              </a:rPr>
              <a:t>22</a:t>
            </a:r>
            <a:r>
              <a:rPr lang="en-US" sz="1800" b="0" dirty="0">
                <a:solidFill>
                  <a:schemeClr val="bg1"/>
                </a:solidFill>
              </a:rPr>
              <a:t>) </a:t>
            </a:r>
          </a:p>
        </p:txBody>
      </p:sp>
      <p:sp>
        <p:nvSpPr>
          <p:cNvPr id="5" name="Slide Numb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726E-2B96-4BA6-A450-B9EC1DA92DA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571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VR – ROI Feature # </a:t>
            </a:r>
            <a:r>
              <a:rPr lang="en-US" sz="4000" dirty="0">
                <a:latin typeface="Calibri" panose="020F0502020204030204" pitchFamily="34" charset="0"/>
              </a:rPr>
              <a:t>5 </a:t>
            </a:r>
            <a:r>
              <a:rPr lang="en-US" sz="2700" dirty="0">
                <a:latin typeface="Calibri" panose="020F0502020204030204" pitchFamily="34" charset="0"/>
              </a:rPr>
              <a:t>(slide 2 of 2)</a:t>
            </a:r>
            <a:r>
              <a:rPr lang="en-US" sz="4000" dirty="0"/>
              <a:t>:</a:t>
            </a:r>
            <a:br>
              <a:rPr lang="en-US" sz="4000" dirty="0"/>
            </a:br>
            <a:r>
              <a:rPr lang="en-US" sz="3600" dirty="0"/>
              <a:t>Examine Impact of Specific Service Types</a:t>
            </a:r>
            <a:endParaRPr lang="en-US" sz="4000" dirty="0">
              <a:solidFill>
                <a:srgbClr val="02059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752600"/>
            <a:ext cx="8305800" cy="4572000"/>
          </a:xfrm>
        </p:spPr>
        <p:txBody>
          <a:bodyPr>
            <a:normAutofit fontScale="77500" lnSpcReduction="20000"/>
          </a:bodyPr>
          <a:lstStyle/>
          <a:p>
            <a:pPr marL="287338" lvl="0" indent="-284163">
              <a:lnSpc>
                <a:spcPct val="130000"/>
              </a:lnSpc>
              <a:spcBef>
                <a:spcPts val="0"/>
              </a:spcBef>
            </a:pPr>
            <a:r>
              <a:rPr lang="en-US" dirty="0">
                <a:effectLst/>
              </a:rPr>
              <a:t>Service Categories &amp; Mapping:  </a:t>
            </a:r>
            <a:r>
              <a:rPr lang="en-US" dirty="0">
                <a:solidFill>
                  <a:srgbClr val="1F8C48"/>
                </a:solidFill>
                <a:effectLst/>
              </a:rPr>
              <a:t>DTERMPS</a:t>
            </a:r>
          </a:p>
          <a:p>
            <a:pPr marL="688975" lvl="1" indent="-342900">
              <a:lnSpc>
                <a:spcPct val="130000"/>
              </a:lnSpc>
              <a:spcBef>
                <a:spcPts val="0"/>
              </a:spcBef>
              <a:buClr>
                <a:srgbClr val="020592"/>
              </a:buClr>
              <a:buFont typeface="Wingdings" panose="05000000000000000000" pitchFamily="2" charset="2"/>
              <a:buChar char="Ø"/>
            </a:pPr>
            <a:r>
              <a:rPr lang="en-US" sz="2300" b="0" u="sng" dirty="0">
                <a:solidFill>
                  <a:schemeClr val="bg1"/>
                </a:solidFill>
                <a:effectLst/>
              </a:rPr>
              <a:t>D</a:t>
            </a:r>
            <a:r>
              <a:rPr lang="en-US" sz="2300" b="0" dirty="0">
                <a:solidFill>
                  <a:schemeClr val="bg1"/>
                </a:solidFill>
                <a:effectLst/>
              </a:rPr>
              <a:t>iagnosis &amp; evaluation: services for  assessing eligibility and developing IPE, medical diagnostics </a:t>
            </a:r>
          </a:p>
          <a:p>
            <a:pPr marL="688975" lvl="1" indent="-342900">
              <a:lnSpc>
                <a:spcPct val="130000"/>
              </a:lnSpc>
              <a:spcBef>
                <a:spcPts val="0"/>
              </a:spcBef>
              <a:buClr>
                <a:srgbClr val="020592"/>
              </a:buClr>
              <a:buFont typeface="Wingdings" panose="05000000000000000000" pitchFamily="2" charset="2"/>
              <a:buChar char="Ø"/>
            </a:pPr>
            <a:r>
              <a:rPr lang="en-US" sz="2300" b="0" u="sng" dirty="0">
                <a:solidFill>
                  <a:schemeClr val="bg1"/>
                </a:solidFill>
                <a:effectLst/>
              </a:rPr>
              <a:t>T</a:t>
            </a:r>
            <a:r>
              <a:rPr lang="en-US" sz="2300" b="0" dirty="0">
                <a:solidFill>
                  <a:schemeClr val="bg1"/>
                </a:solidFill>
                <a:effectLst/>
              </a:rPr>
              <a:t>raining: OJT, GED, vocational, etc.</a:t>
            </a:r>
          </a:p>
          <a:p>
            <a:pPr marL="688975" lvl="1" indent="-342900">
              <a:lnSpc>
                <a:spcPct val="130000"/>
              </a:lnSpc>
              <a:spcBef>
                <a:spcPts val="0"/>
              </a:spcBef>
              <a:buClr>
                <a:srgbClr val="020592"/>
              </a:buClr>
              <a:buFont typeface="Wingdings" panose="05000000000000000000" pitchFamily="2" charset="2"/>
              <a:buChar char="Ø"/>
            </a:pPr>
            <a:r>
              <a:rPr lang="en-US" sz="2300" b="0" u="sng" dirty="0">
                <a:solidFill>
                  <a:schemeClr val="bg1"/>
                </a:solidFill>
                <a:effectLst/>
              </a:rPr>
              <a:t>E</a:t>
            </a:r>
            <a:r>
              <a:rPr lang="en-US" sz="2300" b="0" dirty="0">
                <a:solidFill>
                  <a:schemeClr val="bg1"/>
                </a:solidFill>
                <a:effectLst/>
              </a:rPr>
              <a:t>ducation: post-secondary education</a:t>
            </a:r>
          </a:p>
          <a:p>
            <a:pPr marL="688975" lvl="1" indent="-342900">
              <a:lnSpc>
                <a:spcPct val="130000"/>
              </a:lnSpc>
              <a:spcBef>
                <a:spcPts val="0"/>
              </a:spcBef>
              <a:buClr>
                <a:srgbClr val="020592"/>
              </a:buClr>
              <a:buFont typeface="Wingdings" panose="05000000000000000000" pitchFamily="2" charset="2"/>
              <a:buChar char="Ø"/>
            </a:pPr>
            <a:r>
              <a:rPr lang="en-US" sz="2300" b="0" u="sng" dirty="0">
                <a:solidFill>
                  <a:schemeClr val="bg1"/>
                </a:solidFill>
                <a:effectLst/>
              </a:rPr>
              <a:t>R</a:t>
            </a:r>
            <a:r>
              <a:rPr lang="en-US" sz="2300" b="0" dirty="0">
                <a:solidFill>
                  <a:schemeClr val="bg1"/>
                </a:solidFill>
                <a:effectLst/>
              </a:rPr>
              <a:t>estorative:  medical/healthcare services </a:t>
            </a:r>
            <a:r>
              <a:rPr lang="en-US" sz="2300" b="0" i="1" dirty="0">
                <a:solidFill>
                  <a:schemeClr val="bg1"/>
                </a:solidFill>
                <a:effectLst/>
              </a:rPr>
              <a:t>(see also AO below)</a:t>
            </a:r>
            <a:endParaRPr lang="en-US" sz="2300" b="0" dirty="0">
              <a:solidFill>
                <a:schemeClr val="bg1"/>
              </a:solidFill>
              <a:effectLst/>
            </a:endParaRPr>
          </a:p>
          <a:p>
            <a:pPr marL="688975" lvl="1" indent="-342900">
              <a:lnSpc>
                <a:spcPct val="130000"/>
              </a:lnSpc>
              <a:spcBef>
                <a:spcPts val="0"/>
              </a:spcBef>
              <a:buClr>
                <a:srgbClr val="020592"/>
              </a:buClr>
              <a:buFont typeface="Wingdings" panose="05000000000000000000" pitchFamily="2" charset="2"/>
              <a:buChar char="Ø"/>
            </a:pPr>
            <a:r>
              <a:rPr lang="en-US" sz="2300" b="0" u="sng" dirty="0">
                <a:solidFill>
                  <a:schemeClr val="bg1"/>
                </a:solidFill>
                <a:effectLst/>
              </a:rPr>
              <a:t>M</a:t>
            </a:r>
            <a:r>
              <a:rPr lang="en-US" sz="2300" b="0" dirty="0">
                <a:solidFill>
                  <a:schemeClr val="bg1"/>
                </a:solidFill>
                <a:effectLst/>
              </a:rPr>
              <a:t>aintenance:  transportation, clothing, vehicle/home modifications, etc.</a:t>
            </a:r>
          </a:p>
          <a:p>
            <a:pPr marL="688975" lvl="1" indent="-342900">
              <a:lnSpc>
                <a:spcPct val="130000"/>
              </a:lnSpc>
              <a:spcBef>
                <a:spcPts val="0"/>
              </a:spcBef>
              <a:buClr>
                <a:srgbClr val="020592"/>
              </a:buClr>
              <a:buFont typeface="Wingdings" panose="05000000000000000000" pitchFamily="2" charset="2"/>
              <a:buChar char="Ø"/>
            </a:pPr>
            <a:r>
              <a:rPr lang="en-US" sz="2300" b="0" u="sng" dirty="0">
                <a:solidFill>
                  <a:schemeClr val="bg1"/>
                </a:solidFill>
                <a:effectLst/>
              </a:rPr>
              <a:t>P</a:t>
            </a:r>
            <a:r>
              <a:rPr lang="en-US" sz="2300" b="0" dirty="0">
                <a:solidFill>
                  <a:schemeClr val="bg1"/>
                </a:solidFill>
                <a:effectLst/>
              </a:rPr>
              <a:t>lacement: search, placement, job readiness training, etc.</a:t>
            </a:r>
          </a:p>
          <a:p>
            <a:pPr marL="688975" lvl="1" indent="-342900">
              <a:lnSpc>
                <a:spcPct val="130000"/>
              </a:lnSpc>
              <a:spcBef>
                <a:spcPts val="0"/>
              </a:spcBef>
              <a:buClr>
                <a:srgbClr val="020592"/>
              </a:buClr>
              <a:buFont typeface="Wingdings" panose="05000000000000000000" pitchFamily="2" charset="2"/>
              <a:buChar char="Ø"/>
            </a:pPr>
            <a:r>
              <a:rPr lang="en-US" sz="2300" b="0" dirty="0">
                <a:solidFill>
                  <a:schemeClr val="bg1"/>
                </a:solidFill>
                <a:effectLst/>
              </a:rPr>
              <a:t>Job </a:t>
            </a:r>
            <a:r>
              <a:rPr lang="en-US" sz="2300" b="0" u="sng" dirty="0">
                <a:solidFill>
                  <a:schemeClr val="bg1"/>
                </a:solidFill>
                <a:effectLst/>
              </a:rPr>
              <a:t>S</a:t>
            </a:r>
            <a:r>
              <a:rPr lang="en-US" sz="2300" b="0" dirty="0">
                <a:solidFill>
                  <a:schemeClr val="bg1"/>
                </a:solidFill>
                <a:effectLst/>
              </a:rPr>
              <a:t>upports: on-job supports, supported employment</a:t>
            </a:r>
          </a:p>
          <a:p>
            <a:pPr marL="287338" lvl="0" indent="-284163">
              <a:lnSpc>
                <a:spcPct val="130000"/>
              </a:lnSpc>
              <a:spcBef>
                <a:spcPts val="0"/>
              </a:spcBef>
            </a:pPr>
            <a:r>
              <a:rPr lang="en-US" dirty="0"/>
              <a:t>AO: </a:t>
            </a:r>
            <a:r>
              <a:rPr lang="en-US" dirty="0">
                <a:solidFill>
                  <a:srgbClr val="1F8C48"/>
                </a:solidFill>
              </a:rPr>
              <a:t>Entered separately for blindness services; included within Restorative for all other disabilities</a:t>
            </a:r>
          </a:p>
          <a:p>
            <a:pPr marL="688975" lvl="1" indent="-342900">
              <a:lnSpc>
                <a:spcPct val="130000"/>
              </a:lnSpc>
              <a:spcBef>
                <a:spcPts val="0"/>
              </a:spcBef>
              <a:buClr>
                <a:srgbClr val="020592"/>
              </a:buClr>
              <a:buFont typeface="Wingdings" panose="05000000000000000000" pitchFamily="2" charset="2"/>
              <a:buChar char="Ø"/>
            </a:pPr>
            <a:r>
              <a:rPr lang="en-US" sz="2300" b="0" u="sng" dirty="0">
                <a:solidFill>
                  <a:schemeClr val="bg1"/>
                </a:solidFill>
                <a:effectLst/>
              </a:rPr>
              <a:t>A</a:t>
            </a:r>
            <a:r>
              <a:rPr lang="en-US" sz="2300" b="0" dirty="0">
                <a:solidFill>
                  <a:schemeClr val="bg1"/>
                </a:solidFill>
                <a:effectLst/>
              </a:rPr>
              <a:t>ssistive Technology:  AT, rehabilitation engineering</a:t>
            </a:r>
          </a:p>
          <a:p>
            <a:pPr marL="688975" lvl="1" indent="-342900">
              <a:lnSpc>
                <a:spcPct val="130000"/>
              </a:lnSpc>
              <a:spcBef>
                <a:spcPts val="0"/>
              </a:spcBef>
              <a:buClr>
                <a:srgbClr val="020592"/>
              </a:buClr>
              <a:buFont typeface="Wingdings" panose="05000000000000000000" pitchFamily="2" charset="2"/>
              <a:buChar char="Ø"/>
            </a:pPr>
            <a:r>
              <a:rPr lang="en-US" sz="2300" b="0" u="sng" dirty="0">
                <a:solidFill>
                  <a:schemeClr val="bg1"/>
                </a:solidFill>
                <a:effectLst/>
              </a:rPr>
              <a:t>O</a:t>
            </a:r>
            <a:r>
              <a:rPr lang="en-US" sz="2300" b="0" dirty="0">
                <a:solidFill>
                  <a:schemeClr val="bg1"/>
                </a:solidFill>
                <a:effectLst/>
              </a:rPr>
              <a:t>rientation &amp; Mobility:  adjustment to disability</a:t>
            </a:r>
          </a:p>
        </p:txBody>
      </p:sp>
      <p:sp>
        <p:nvSpPr>
          <p:cNvPr id="8" name="Slide Number Placeholder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207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VR – ROI Feature # </a:t>
            </a:r>
            <a:r>
              <a:rPr lang="en-US" sz="3600" dirty="0">
                <a:latin typeface="Calibri" panose="020F0502020204030204" pitchFamily="34" charset="0"/>
              </a:rPr>
              <a:t>6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600" dirty="0"/>
              <a:t>Rigorous Statistical Model</a:t>
            </a:r>
            <a:endParaRPr lang="en-US" sz="3600" dirty="0">
              <a:solidFill>
                <a:srgbClr val="02059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42004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buClr>
                <a:srgbClr val="020592"/>
              </a:buClr>
            </a:pPr>
            <a:r>
              <a:rPr lang="en-US" sz="1800" b="0" dirty="0">
                <a:solidFill>
                  <a:schemeClr val="bg1"/>
                </a:solidFill>
              </a:rPr>
              <a:t>Ideally, we would observe the same person with and without VR services over the same time period, but  this is not possible.</a:t>
            </a:r>
            <a:endParaRPr lang="en-US" sz="1800" b="0" dirty="0">
              <a:solidFill>
                <a:schemeClr val="bg1"/>
              </a:solidFill>
              <a:effectLst/>
            </a:endParaRPr>
          </a:p>
          <a:p>
            <a:pPr>
              <a:lnSpc>
                <a:spcPct val="130000"/>
              </a:lnSpc>
              <a:spcBef>
                <a:spcPts val="0"/>
              </a:spcBef>
              <a:buClr>
                <a:srgbClr val="020592"/>
              </a:buClr>
            </a:pPr>
            <a:r>
              <a:rPr lang="en-US" sz="1800" dirty="0">
                <a:effectLst/>
              </a:rPr>
              <a:t>To get closer to that ideal, estimate service impacts on employment and earnings:</a:t>
            </a: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en-US" sz="1800" dirty="0">
                <a:solidFill>
                  <a:srgbClr val="1F8C48"/>
                </a:solidFill>
              </a:rPr>
              <a:t>Control for observed explanatory variables (e.g., gender, education, race, disability, local labor market conditions)</a:t>
            </a: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en-US" sz="1800" dirty="0">
                <a:solidFill>
                  <a:srgbClr val="1F8C48"/>
                </a:solidFill>
              </a:rPr>
              <a:t>Employ state-of-the-science statistical controls to ensure that the outcomes are the result of VR rather than other factors</a:t>
            </a:r>
          </a:p>
          <a:p>
            <a:pPr lvl="2">
              <a:lnSpc>
                <a:spcPct val="130000"/>
              </a:lnSpc>
              <a:spcBef>
                <a:spcPts val="0"/>
              </a:spcBef>
            </a:pPr>
            <a:r>
              <a:rPr lang="en-US" sz="1800" b="0" dirty="0">
                <a:solidFill>
                  <a:schemeClr val="bg1"/>
                </a:solidFill>
              </a:rPr>
              <a:t>A technical discussion of the statistical issues (including “selection bias”), methodology, and results is provided in Dean, et al. (</a:t>
            </a:r>
            <a:r>
              <a:rPr lang="en-US" sz="1800" b="0" dirty="0">
                <a:solidFill>
                  <a:schemeClr val="bg1"/>
                </a:solidFill>
                <a:latin typeface="Calibri" panose="020F0502020204030204" pitchFamily="34" charset="0"/>
                <a:cs typeface="Adobe Arabic" panose="02040503050201020203" pitchFamily="18" charset="-78"/>
              </a:rPr>
              <a:t>2015</a:t>
            </a:r>
            <a:r>
              <a:rPr lang="en-US" sz="1800" b="0" dirty="0">
                <a:solidFill>
                  <a:schemeClr val="bg1"/>
                </a:solidFill>
              </a:rPr>
              <a:t> and </a:t>
            </a:r>
            <a:r>
              <a:rPr lang="en-US" sz="1800" b="0" dirty="0">
                <a:solidFill>
                  <a:schemeClr val="bg1"/>
                </a:solidFill>
                <a:latin typeface="Calibri" panose="020F0502020204030204" pitchFamily="34" charset="0"/>
                <a:cs typeface="Adobe Arabic" panose="02040503050201020203" pitchFamily="18" charset="-78"/>
              </a:rPr>
              <a:t>2018</a:t>
            </a:r>
            <a:r>
              <a:rPr lang="en-US" sz="1800" b="0" dirty="0">
                <a:solidFill>
                  <a:schemeClr val="bg1"/>
                </a:solidFill>
              </a:rPr>
              <a:t>) – see </a:t>
            </a:r>
            <a:r>
              <a:rPr lang="en-US" sz="1800" b="0" i="1" dirty="0">
                <a:solidFill>
                  <a:schemeClr val="bg1"/>
                </a:solidFill>
              </a:rPr>
              <a:t>Reference</a:t>
            </a:r>
            <a:r>
              <a:rPr lang="en-US" sz="1800" b="0" dirty="0">
                <a:solidFill>
                  <a:schemeClr val="bg1"/>
                </a:solidFill>
              </a:rPr>
              <a:t> slides at end.</a:t>
            </a:r>
          </a:p>
        </p:txBody>
      </p:sp>
      <p:sp>
        <p:nvSpPr>
          <p:cNvPr id="8" name="Slide Number Placeholder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Overview and Instructions</a:t>
            </a: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8199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3600" dirty="0"/>
              <a:t>VR – ROI Feature # </a:t>
            </a:r>
            <a:r>
              <a:rPr lang="en-US" sz="3600" dirty="0">
                <a:latin typeface="Calibri" panose="020F0502020204030204" pitchFamily="34" charset="0"/>
              </a:rPr>
              <a:t>7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600" dirty="0"/>
              <a:t>Estimates Made at Individual Level </a:t>
            </a:r>
            <a:endParaRPr lang="en-US" sz="36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82000" cy="4252686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10000"/>
              </a:lnSpc>
              <a:spcBef>
                <a:spcPts val="0"/>
              </a:spcBef>
              <a:buFont typeface="Times New Roman" panose="02020603050405020304" pitchFamily="18" charset="0"/>
              <a:buChar char="●"/>
            </a:pPr>
            <a:r>
              <a:rPr lang="en-US" sz="2400" dirty="0"/>
              <a:t>The model estimates employment &amp; earnings impacts as well as service costs at the </a:t>
            </a:r>
            <a:r>
              <a:rPr lang="en-US" sz="2400" dirty="0">
                <a:solidFill>
                  <a:srgbClr val="1F8C48"/>
                </a:solidFill>
              </a:rPr>
              <a:t>individual </a:t>
            </a:r>
            <a:r>
              <a:rPr lang="en-US" sz="2400" dirty="0"/>
              <a:t>level</a:t>
            </a:r>
          </a:p>
          <a:p>
            <a:pPr marL="692150" lvl="2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200" b="0" dirty="0">
                <a:solidFill>
                  <a:schemeClr val="bg1"/>
                </a:solidFill>
              </a:rPr>
              <a:t>Provides the flexibility to obtain ROI estimates for different client groups by “aggregating” them for a disability or even the entire agency</a:t>
            </a:r>
          </a:p>
          <a:p>
            <a:pPr marL="342900" lvl="1" indent="-342900">
              <a:lnSpc>
                <a:spcPct val="110000"/>
              </a:lnSpc>
              <a:spcBef>
                <a:spcPts val="1800"/>
              </a:spcBef>
              <a:buFont typeface="Times New Roman" panose="02020603050405020304" pitchFamily="18" charset="0"/>
              <a:buChar char="●"/>
            </a:pPr>
            <a:r>
              <a:rPr lang="en-US" sz="2400" b="0" dirty="0">
                <a:solidFill>
                  <a:schemeClr val="bg1"/>
                </a:solidFill>
              </a:rPr>
              <a:t>Approach aligns with WIOA’s intent to examine impact of VR services on earnings and outcomes</a:t>
            </a:r>
          </a:p>
          <a:p>
            <a:pPr marL="400050" lvl="2" indent="0">
              <a:lnSpc>
                <a:spcPct val="110000"/>
              </a:lnSpc>
              <a:buNone/>
            </a:pPr>
            <a:endParaRPr lang="en-US" sz="2200" dirty="0"/>
          </a:p>
        </p:txBody>
      </p:sp>
      <p:sp>
        <p:nvSpPr>
          <p:cNvPr id="5" name="Slide Numb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726E-2B96-4BA6-A450-B9EC1DA92DA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124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of Module </a:t>
            </a:r>
            <a:r>
              <a:rPr lang="en-US" dirty="0"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sz="2800" b="0" dirty="0">
                <a:solidFill>
                  <a:schemeClr val="bg1"/>
                </a:solidFill>
              </a:rPr>
              <a:t>You have now completed Module 2 and should have a general understanding of the VR-ROI Project and some ethical implications associated with the application of this knowledge.</a:t>
            </a:r>
          </a:p>
          <a:p>
            <a:pPr>
              <a:lnSpc>
                <a:spcPct val="120000"/>
              </a:lnSpc>
            </a:pPr>
            <a:r>
              <a:rPr lang="en-US" sz="2800" b="0" dirty="0">
                <a:solidFill>
                  <a:schemeClr val="bg1"/>
                </a:solidFill>
              </a:rPr>
              <a:t>Please be sure to continue learning about VR-ROI through practical application and examples highlighted in Module </a:t>
            </a:r>
            <a:r>
              <a:rPr lang="en-US" sz="2800" b="0" dirty="0">
                <a:solidFill>
                  <a:schemeClr val="bg1"/>
                </a:solidFill>
                <a:latin typeface="Calibri" panose="020F0502020204030204" pitchFamily="34" charset="0"/>
              </a:rPr>
              <a:t>3</a:t>
            </a:r>
            <a:r>
              <a:rPr lang="en-US" sz="2800" b="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0529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 </a:t>
            </a:r>
            <a:r>
              <a:rPr lang="en-US" sz="3200" dirty="0"/>
              <a:t>(</a:t>
            </a:r>
            <a:r>
              <a:rPr lang="en-US" sz="3200" dirty="0">
                <a:latin typeface="Calibri" panose="020F0502020204030204" pitchFamily="34" charset="0"/>
              </a:rPr>
              <a:t>1</a:t>
            </a:r>
            <a:r>
              <a:rPr lang="en-US" sz="3200" dirty="0"/>
              <a:t> of </a:t>
            </a:r>
            <a:r>
              <a:rPr lang="en-US" sz="3200" dirty="0">
                <a:latin typeface="Calibri" panose="020F0502020204030204" pitchFamily="34" charset="0"/>
              </a:rPr>
              <a:t>2</a:t>
            </a:r>
            <a:r>
              <a:rPr lang="en-US" sz="3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sz="2200" dirty="0"/>
              <a:t>Additional information about PERT and its evaluation.</a:t>
            </a:r>
          </a:p>
          <a:p>
            <a:pPr lvl="1">
              <a:lnSpc>
                <a:spcPct val="120000"/>
              </a:lnSpc>
            </a:pPr>
            <a:r>
              <a:rPr lang="en-US" sz="2000" b="0" dirty="0">
                <a:solidFill>
                  <a:schemeClr val="bg1"/>
                </a:solidFill>
              </a:rPr>
              <a:t>Ashley, J., Dean, D., Rowe, K., &amp; Schmidt, R. (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2006</a:t>
            </a:r>
            <a:r>
              <a:rPr lang="en-US" sz="2000" b="0" dirty="0">
                <a:solidFill>
                  <a:schemeClr val="bg1"/>
                </a:solidFill>
              </a:rPr>
              <a:t>). “The Long-Term Impact of Comprehensive Vocational Assessment for Youth with Disabilities in Transition: Evaluation of Virginia’s Post-Secondary Education/ Rehabilitation Transition (PERT) Program.” </a:t>
            </a:r>
            <a:r>
              <a:rPr lang="en-US" sz="2000" b="0" i="1" dirty="0">
                <a:solidFill>
                  <a:schemeClr val="bg1"/>
                </a:solidFill>
              </a:rPr>
              <a:t>Vocational Evaluation and Career Assessments Professionals Journal</a:t>
            </a:r>
            <a:r>
              <a:rPr lang="en-US" sz="2000" b="0" dirty="0">
                <a:solidFill>
                  <a:schemeClr val="bg1"/>
                </a:solidFill>
              </a:rPr>
              <a:t>,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</a:t>
            </a:r>
            <a:r>
              <a:rPr lang="en-US" sz="2000" b="0" dirty="0">
                <a:solidFill>
                  <a:schemeClr val="bg1"/>
                </a:solidFill>
              </a:rPr>
              <a:t>(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</a:t>
            </a:r>
            <a:r>
              <a:rPr lang="en-US" sz="2000" b="0" dirty="0">
                <a:solidFill>
                  <a:schemeClr val="bg1"/>
                </a:solidFill>
              </a:rPr>
              <a:t>),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14-32</a:t>
            </a:r>
            <a:r>
              <a:rPr lang="en-US" sz="2000" b="0" dirty="0">
                <a:solidFill>
                  <a:schemeClr val="bg1"/>
                </a:solidFill>
              </a:rPr>
              <a:t>.</a:t>
            </a:r>
          </a:p>
          <a:p>
            <a:pPr lvl="1">
              <a:lnSpc>
                <a:spcPct val="120000"/>
              </a:lnSpc>
            </a:pPr>
            <a:r>
              <a:rPr lang="en-US" sz="2000" b="0" dirty="0">
                <a:solidFill>
                  <a:schemeClr val="bg1"/>
                </a:solidFill>
              </a:rPr>
              <a:t>Ashley, J. &amp; Schmidt, R. (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2016</a:t>
            </a:r>
            <a:r>
              <a:rPr lang="en-US" sz="2000" b="0" dirty="0">
                <a:solidFill>
                  <a:schemeClr val="bg1"/>
                </a:solidFill>
              </a:rPr>
              <a:t>). “Investing in Career Opportunities for Youths with Disabilities.” Presentation to the Torch Club of Richmond, VA.  PowerPoint found at </a:t>
            </a:r>
            <a:r>
              <a:rPr lang="en-US" sz="2000" i="1" dirty="0" err="1">
                <a:solidFill>
                  <a:srgbClr val="1F8C48"/>
                </a:solidFill>
              </a:rPr>
              <a:t>vroi.org</a:t>
            </a:r>
            <a:r>
              <a:rPr lang="en-US" sz="2000" i="1" dirty="0">
                <a:solidFill>
                  <a:srgbClr val="1F8C48"/>
                </a:solidFill>
              </a:rPr>
              <a:t>/resources</a:t>
            </a:r>
            <a:endParaRPr lang="en-US" sz="2000" dirty="0">
              <a:solidFill>
                <a:srgbClr val="1F8C48"/>
              </a:solidFill>
            </a:endParaRPr>
          </a:p>
          <a:p>
            <a:pPr lvl="1">
              <a:lnSpc>
                <a:spcPct val="12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99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 </a:t>
            </a:r>
            <a:r>
              <a:rPr lang="en-US" sz="3200" dirty="0"/>
              <a:t>(</a:t>
            </a:r>
            <a:r>
              <a:rPr lang="en-US" sz="3200" dirty="0">
                <a:latin typeface="Calibri" panose="020F0502020204030204" pitchFamily="34" charset="0"/>
              </a:rPr>
              <a:t>2</a:t>
            </a:r>
            <a:r>
              <a:rPr lang="en-US" sz="3200" dirty="0"/>
              <a:t> of </a:t>
            </a:r>
            <a:r>
              <a:rPr lang="en-US" sz="3200" dirty="0">
                <a:latin typeface="Calibri" panose="020F0502020204030204" pitchFamily="34" charset="0"/>
              </a:rPr>
              <a:t>2</a:t>
            </a:r>
            <a:r>
              <a:rPr lang="en-US" sz="3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sz="2200" dirty="0"/>
              <a:t>Publications in academic journals discussing statistical issues, methodology, and results of the VR-ROI model.</a:t>
            </a:r>
          </a:p>
          <a:p>
            <a:pPr lvl="1">
              <a:lnSpc>
                <a:spcPct val="120000"/>
              </a:lnSpc>
            </a:pPr>
            <a:r>
              <a:rPr lang="en-US" sz="2000" b="0" dirty="0">
                <a:solidFill>
                  <a:schemeClr val="bg1"/>
                </a:solidFill>
              </a:rPr>
              <a:t>Dean, D., Pepper, J., Schmidt, R., Stern, S. (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2015</a:t>
            </a:r>
            <a:r>
              <a:rPr lang="en-US" sz="2000" b="0" dirty="0">
                <a:solidFill>
                  <a:schemeClr val="bg1"/>
                </a:solidFill>
              </a:rPr>
              <a:t>). “The Effects of Vocational Rehabilitation for People with Cognitive Impairments.” </a:t>
            </a:r>
            <a:r>
              <a:rPr lang="en-US" sz="2000" b="0" i="1" dirty="0">
                <a:solidFill>
                  <a:schemeClr val="bg1"/>
                </a:solidFill>
              </a:rPr>
              <a:t>International Economic Review</a:t>
            </a:r>
            <a:r>
              <a:rPr lang="en-US" sz="2000" b="0" dirty="0">
                <a:solidFill>
                  <a:schemeClr val="bg1"/>
                </a:solidFill>
              </a:rPr>
              <a:t>,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56</a:t>
            </a:r>
            <a:r>
              <a:rPr lang="en-US" sz="2000" b="0" dirty="0">
                <a:solidFill>
                  <a:schemeClr val="bg1"/>
                </a:solidFill>
              </a:rPr>
              <a:t> (No.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</a:t>
            </a:r>
            <a:r>
              <a:rPr lang="en-US" sz="2000" b="0" dirty="0">
                <a:solidFill>
                  <a:schemeClr val="bg1"/>
                </a:solidFill>
              </a:rPr>
              <a:t>, May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2015</a:t>
            </a:r>
            <a:r>
              <a:rPr lang="en-US" sz="2000" b="0" dirty="0">
                <a:solidFill>
                  <a:schemeClr val="bg1"/>
                </a:solidFill>
              </a:rPr>
              <a:t>),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399-426</a:t>
            </a:r>
            <a:r>
              <a:rPr lang="en-US" sz="2000" b="0" dirty="0">
                <a:solidFill>
                  <a:schemeClr val="bg1"/>
                </a:solidFill>
              </a:rPr>
              <a:t>. </a:t>
            </a:r>
          </a:p>
          <a:p>
            <a:pPr lvl="1">
              <a:lnSpc>
                <a:spcPct val="120000"/>
              </a:lnSpc>
            </a:pPr>
            <a:r>
              <a:rPr lang="en-US" sz="2000" b="0" dirty="0">
                <a:solidFill>
                  <a:schemeClr val="bg1"/>
                </a:solidFill>
              </a:rPr>
              <a:t>Dean, D., Pepper, J., Schmidt, R., Stern, S. (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2017</a:t>
            </a:r>
            <a:r>
              <a:rPr lang="en-US" sz="2000" b="0" dirty="0">
                <a:solidFill>
                  <a:schemeClr val="bg1"/>
                </a:solidFill>
              </a:rPr>
              <a:t>). “The Effects of Vocational Rehabilitation for People with Mental Illness.” </a:t>
            </a:r>
            <a:r>
              <a:rPr lang="en-US" sz="2000" b="0" i="1" dirty="0">
                <a:solidFill>
                  <a:schemeClr val="bg1"/>
                </a:solidFill>
              </a:rPr>
              <a:t>Journal of Human Resources</a:t>
            </a:r>
            <a:r>
              <a:rPr lang="en-US" sz="2000" b="0" dirty="0">
                <a:solidFill>
                  <a:schemeClr val="bg1"/>
                </a:solidFill>
              </a:rPr>
              <a:t>,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52</a:t>
            </a:r>
            <a:r>
              <a:rPr lang="en-US" sz="2000" b="0" dirty="0">
                <a:solidFill>
                  <a:schemeClr val="bg1"/>
                </a:solidFill>
              </a:rPr>
              <a:t> (No.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3</a:t>
            </a:r>
            <a:r>
              <a:rPr lang="en-US" sz="2000" b="0" dirty="0">
                <a:solidFill>
                  <a:schemeClr val="bg1"/>
                </a:solidFill>
              </a:rPr>
              <a:t>, Summer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2017</a:t>
            </a:r>
            <a:r>
              <a:rPr lang="en-US" sz="2000" b="0" dirty="0">
                <a:solidFill>
                  <a:schemeClr val="bg1"/>
                </a:solidFill>
              </a:rPr>
              <a:t>),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826-858</a:t>
            </a:r>
            <a:r>
              <a:rPr lang="en-US" sz="2000" b="0" dirty="0">
                <a:solidFill>
                  <a:schemeClr val="bg1"/>
                </a:solidFill>
              </a:rPr>
              <a:t>.</a:t>
            </a:r>
          </a:p>
          <a:p>
            <a:pPr lvl="1">
              <a:lnSpc>
                <a:spcPct val="120000"/>
              </a:lnSpc>
            </a:pPr>
            <a:r>
              <a:rPr lang="en-US" sz="2000" b="0" dirty="0">
                <a:solidFill>
                  <a:schemeClr val="bg1"/>
                </a:solidFill>
              </a:rPr>
              <a:t>Dean, D., Pepper, J., Schmidt, R., Stern, S. (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2018</a:t>
            </a:r>
            <a:r>
              <a:rPr lang="en-US" sz="2000" b="0" dirty="0">
                <a:solidFill>
                  <a:schemeClr val="bg1"/>
                </a:solidFill>
              </a:rPr>
              <a:t>). “The Effects of Vocational Rehabilitation for People with Physical Disabilities.” </a:t>
            </a:r>
            <a:r>
              <a:rPr lang="en-US" sz="2000" b="0" i="1" dirty="0">
                <a:solidFill>
                  <a:schemeClr val="bg1"/>
                </a:solidFill>
              </a:rPr>
              <a:t>Journal of Human Capital</a:t>
            </a:r>
            <a:r>
              <a:rPr lang="en-US" sz="2000" b="0" dirty="0">
                <a:solidFill>
                  <a:schemeClr val="bg1"/>
                </a:solidFill>
              </a:rPr>
              <a:t>,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12</a:t>
            </a:r>
            <a:r>
              <a:rPr lang="en-US" sz="2000" b="0" dirty="0">
                <a:solidFill>
                  <a:schemeClr val="bg1"/>
                </a:solidFill>
              </a:rPr>
              <a:t> (No.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1</a:t>
            </a:r>
            <a:r>
              <a:rPr lang="en-US" sz="2000" b="0" dirty="0">
                <a:solidFill>
                  <a:schemeClr val="bg1"/>
                </a:solidFill>
              </a:rPr>
              <a:t>, Summer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2018</a:t>
            </a:r>
            <a:r>
              <a:rPr lang="en-US" sz="2000" b="0" dirty="0">
                <a:solidFill>
                  <a:schemeClr val="bg1"/>
                </a:solidFill>
              </a:rPr>
              <a:t>),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1-37</a:t>
            </a:r>
            <a:r>
              <a:rPr lang="en-US" sz="2000" b="0" dirty="0">
                <a:solidFill>
                  <a:schemeClr val="bg1"/>
                </a:solidFill>
              </a:rPr>
              <a:t>.</a:t>
            </a:r>
          </a:p>
          <a:p>
            <a:pPr marL="349250" lvl="1" indent="0">
              <a:lnSpc>
                <a:spcPct val="120000"/>
              </a:lnSpc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006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Beginning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b="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The VR ROI 101 Modules are intended to provide useful information regarding Return on Investment concepts.</a:t>
            </a:r>
          </a:p>
          <a:p>
            <a:pPr>
              <a:lnSpc>
                <a:spcPct val="120000"/>
              </a:lnSpc>
            </a:pPr>
            <a:r>
              <a:rPr lang="en-US" b="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The intent is to use all 3 modules (1 – Basic Terminology, 2 – The VR-ROI Project, and 3 -  VR ROI applied examples) to enhance your understanding of ROI and your confidence in accurately applying ROI concepts in your work setting.</a:t>
            </a:r>
          </a:p>
          <a:p>
            <a:pPr>
              <a:lnSpc>
                <a:spcPct val="120000"/>
              </a:lnSpc>
            </a:pPr>
            <a:r>
              <a:rPr lang="en-US" b="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Be sure that you view Module 1 and have an understanding of basic ROI terminology before continuing! </a:t>
            </a:r>
          </a:p>
          <a:p>
            <a:pPr>
              <a:lnSpc>
                <a:spcPct val="120000"/>
              </a:lnSpc>
            </a:pPr>
            <a:endParaRPr lang="en-US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93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Continuing Education Credit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3859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30000"/>
              </a:lnSpc>
            </a:pPr>
            <a:r>
              <a:rPr lang="en-US" sz="2600" b="0" dirty="0">
                <a:solidFill>
                  <a:schemeClr val="bg1"/>
                </a:solidFill>
              </a:rPr>
              <a:t>You may use the VR ROI </a:t>
            </a:r>
            <a:r>
              <a:rPr lang="en-US" sz="2600" b="0" dirty="0">
                <a:solidFill>
                  <a:schemeClr val="bg1"/>
                </a:solidFill>
                <a:latin typeface="Calibri" panose="020F0502020204030204" pitchFamily="34" charset="0"/>
              </a:rPr>
              <a:t>101</a:t>
            </a:r>
            <a:r>
              <a:rPr lang="en-US" sz="2600" b="0" dirty="0">
                <a:solidFill>
                  <a:schemeClr val="bg1"/>
                </a:solidFill>
              </a:rPr>
              <a:t> Modules to expand your knowledge of this topic and to earn continuing education credits.</a:t>
            </a:r>
          </a:p>
          <a:p>
            <a:pPr>
              <a:lnSpc>
                <a:spcPct val="130000"/>
              </a:lnSpc>
            </a:pPr>
            <a:r>
              <a:rPr lang="en-US" sz="2600" b="0" dirty="0">
                <a:solidFill>
                  <a:schemeClr val="bg1"/>
                </a:solidFill>
              </a:rPr>
              <a:t>When you complete each ROI </a:t>
            </a:r>
            <a:r>
              <a:rPr lang="en-US" sz="2600" b="0" dirty="0">
                <a:solidFill>
                  <a:schemeClr val="bg1"/>
                </a:solidFill>
                <a:latin typeface="Calibri" panose="020F0502020204030204" pitchFamily="34" charset="0"/>
              </a:rPr>
              <a:t>101</a:t>
            </a:r>
            <a:r>
              <a:rPr lang="en-US" sz="2600" b="0" dirty="0">
                <a:solidFill>
                  <a:schemeClr val="bg1"/>
                </a:solidFill>
              </a:rPr>
              <a:t> Module, you can complete the evaluation and earn </a:t>
            </a:r>
            <a:r>
              <a:rPr lang="en-US" sz="2600" b="0" dirty="0">
                <a:solidFill>
                  <a:schemeClr val="bg1"/>
                </a:solidFill>
                <a:latin typeface="Calibri" panose="020F0502020204030204" pitchFamily="34" charset="0"/>
              </a:rPr>
              <a:t>1</a:t>
            </a:r>
            <a:r>
              <a:rPr lang="en-US" sz="2600" b="0" dirty="0">
                <a:solidFill>
                  <a:schemeClr val="bg1"/>
                </a:solidFill>
              </a:rPr>
              <a:t> CRC (Certified Rehabilitation Counselor) credit. </a:t>
            </a:r>
          </a:p>
          <a:p>
            <a:pPr>
              <a:lnSpc>
                <a:spcPct val="130000"/>
              </a:lnSpc>
            </a:pPr>
            <a:r>
              <a:rPr lang="en-US" sz="2600" b="0" dirty="0">
                <a:solidFill>
                  <a:schemeClr val="bg1"/>
                </a:solidFill>
              </a:rPr>
              <a:t>Once you complete the evaluation, your certificate will be emailed to you.</a:t>
            </a:r>
          </a:p>
          <a:p>
            <a:pPr>
              <a:lnSpc>
                <a:spcPct val="130000"/>
              </a:lnSpc>
            </a:pPr>
            <a:r>
              <a:rPr lang="en-US" sz="2600" b="0" dirty="0">
                <a:solidFill>
                  <a:schemeClr val="bg1"/>
                </a:solidFill>
              </a:rPr>
              <a:t>These credits are pre-approved by the Commission on Rehabilitation Counselor Certification.  You can also submit your CRC Credit Certificate for post-approved credit with other licensure or certifying bodies.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287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and Overview</a:t>
            </a: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038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Quick Review of Module </a:t>
            </a:r>
            <a:r>
              <a:rPr lang="en-US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1480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sz="2000" dirty="0"/>
              <a:t>In Module </a:t>
            </a:r>
            <a:r>
              <a:rPr lang="en-US" sz="2000" dirty="0">
                <a:latin typeface="Calibri" panose="020F0502020204030204" pitchFamily="34" charset="0"/>
              </a:rPr>
              <a:t>1</a:t>
            </a:r>
            <a:r>
              <a:rPr lang="en-US" sz="2000" dirty="0"/>
              <a:t>, you learned about some:</a:t>
            </a:r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en-US" sz="1800" b="0" dirty="0">
                <a:solidFill>
                  <a:schemeClr val="bg1"/>
                </a:solidFill>
              </a:rPr>
              <a:t>ethical considerations regarding the use of ROI;</a:t>
            </a:r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en-US" sz="1800" b="0" dirty="0">
                <a:solidFill>
                  <a:schemeClr val="bg1"/>
                </a:solidFill>
              </a:rPr>
              <a:t>definitions of key Return on Investment terms (Investment, Return, ROI to Whom?, TVOM or Time Value of Money, Net Present Value, Benefit to Cost Ratio, Internal Rate of Return); and</a:t>
            </a:r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en-US" sz="1800" b="0" dirty="0">
                <a:solidFill>
                  <a:schemeClr val="bg1"/>
                </a:solidFill>
              </a:rPr>
              <a:t>advantages and disadvantages of the forms for reporting ROI.</a:t>
            </a:r>
          </a:p>
          <a:p>
            <a:pPr>
              <a:lnSpc>
                <a:spcPct val="120000"/>
              </a:lnSpc>
            </a:pPr>
            <a:r>
              <a:rPr lang="en-US" sz="2000" b="0" dirty="0">
                <a:solidFill>
                  <a:schemeClr val="bg1"/>
                </a:solidFill>
              </a:rPr>
              <a:t>This information should be of assistance as you learn more in this module about the VR ROI model and project.</a:t>
            </a:r>
          </a:p>
          <a:p>
            <a:pPr>
              <a:lnSpc>
                <a:spcPct val="120000"/>
              </a:lnSpc>
            </a:pPr>
            <a:r>
              <a:rPr lang="en-US" sz="2000" b="0" dirty="0">
                <a:solidFill>
                  <a:schemeClr val="bg1"/>
                </a:solidFill>
              </a:rPr>
              <a:t>In Module </a:t>
            </a:r>
            <a:r>
              <a:rPr lang="en-US" sz="2000" b="0" dirty="0">
                <a:solidFill>
                  <a:schemeClr val="bg1"/>
                </a:solidFill>
                <a:latin typeface="Calibri" panose="020F0502020204030204" pitchFamily="34" charset="0"/>
              </a:rPr>
              <a:t>2</a:t>
            </a:r>
            <a:r>
              <a:rPr lang="en-US" sz="2000" b="0" dirty="0">
                <a:solidFill>
                  <a:schemeClr val="bg1"/>
                </a:solidFill>
              </a:rPr>
              <a:t>, you will be introduced to the VR-ROI Project which utilizes ROI modeling within the context of vocational rehabilitation programs.</a:t>
            </a:r>
          </a:p>
          <a:p>
            <a:pPr>
              <a:lnSpc>
                <a:spcPct val="120000"/>
              </a:lnSpc>
            </a:pPr>
            <a:endParaRPr lang="en-US" sz="2000" dirty="0"/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41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Multiple Different Approaches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3860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0" dirty="0">
                <a:solidFill>
                  <a:schemeClr val="bg1"/>
                </a:solidFill>
              </a:rPr>
              <a:t>Different approaches have been used to estimate the ROI for VR services.</a:t>
            </a:r>
          </a:p>
          <a:p>
            <a:pPr>
              <a:lnSpc>
                <a:spcPct val="110000"/>
              </a:lnSpc>
            </a:pPr>
            <a:r>
              <a:rPr lang="en-US" b="0" dirty="0">
                <a:solidFill>
                  <a:schemeClr val="bg1"/>
                </a:solidFill>
              </a:rPr>
              <a:t>These approaches use different types of data and statistical models, and vary in complexity and rigor.</a:t>
            </a:r>
          </a:p>
          <a:p>
            <a:pPr>
              <a:lnSpc>
                <a:spcPct val="110000"/>
              </a:lnSpc>
            </a:pPr>
            <a:r>
              <a:rPr lang="en-US" b="0" dirty="0">
                <a:solidFill>
                  <a:schemeClr val="bg1"/>
                </a:solidFill>
              </a:rPr>
              <a:t>Description of several approaches can be found in the 38</a:t>
            </a:r>
            <a:r>
              <a:rPr lang="en-US" b="0" baseline="30000" dirty="0">
                <a:solidFill>
                  <a:schemeClr val="bg1"/>
                </a:solidFill>
              </a:rPr>
              <a:t>th</a:t>
            </a:r>
            <a:r>
              <a:rPr lang="en-US" b="0" dirty="0">
                <a:solidFill>
                  <a:schemeClr val="bg1"/>
                </a:solidFill>
              </a:rPr>
              <a:t> Institute on Rehabilitation Issues publication, available at</a:t>
            </a:r>
          </a:p>
          <a:p>
            <a:pPr marL="687388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200" i="1" dirty="0">
                <a:solidFill>
                  <a:srgbClr val="1F8C48"/>
                </a:solidFill>
              </a:rPr>
              <a:t>http://www.iriforum.org/download/38IRI_ROI.pdf</a:t>
            </a:r>
          </a:p>
          <a:p>
            <a:pPr>
              <a:lnSpc>
                <a:spcPct val="110000"/>
              </a:lnSpc>
            </a:pPr>
            <a:r>
              <a:rPr lang="en-US" b="0" dirty="0">
                <a:solidFill>
                  <a:schemeClr val="bg1"/>
                </a:solidFill>
              </a:rPr>
              <a:t>The VR ROI project uses an approach to estimating ROI that differs from previous efforts.</a:t>
            </a: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118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VR-ROI Project Overview</a:t>
            </a: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490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VR-ROI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624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b="0" dirty="0">
                <a:solidFill>
                  <a:schemeClr val="bg1"/>
                </a:solidFill>
              </a:rPr>
              <a:t>Funded by NIDILRR (National Institute on Disability, Independent Living, and Rehabilitation Research, formerly NIDRR)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706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AB4CD10FCCE840A9F7A60CFEA07643" ma:contentTypeVersion="15" ma:contentTypeDescription="Create a new document." ma:contentTypeScope="" ma:versionID="94fae2d5d10f394164130df946a51e40">
  <xsd:schema xmlns:xsd="http://www.w3.org/2001/XMLSchema" xmlns:xs="http://www.w3.org/2001/XMLSchema" xmlns:p="http://schemas.microsoft.com/office/2006/metadata/properties" xmlns:ns2="54a9d15e-ee5c-48f1-9d99-365d542a9913" xmlns:ns3="4ba7d84b-d7bd-46b4-a66c-7a610aef47b7" targetNamespace="http://schemas.microsoft.com/office/2006/metadata/properties" ma:root="true" ma:fieldsID="4cf07b64d3cf56c5eb246f0ed4bf271d" ns2:_="" ns3:_="">
    <xsd:import namespace="54a9d15e-ee5c-48f1-9d99-365d542a9913"/>
    <xsd:import namespace="4ba7d84b-d7bd-46b4-a66c-7a610aef47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9d15e-ee5c-48f1-9d99-365d542a9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3db4deb-8d57-425f-b55a-80c757ad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a7d84b-d7bd-46b4-a66c-7a610aef47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5f04fa3-e4a5-44fd-aa02-cf510cf6520a}" ma:internalName="TaxCatchAll" ma:showField="CatchAllData" ma:web="4ba7d84b-d7bd-46b4-a66c-7a610aef47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CCF749-33D5-4E77-917B-5F6CF9BD8A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04AEB7-7A6D-48A9-83FA-E706226DE0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a9d15e-ee5c-48f1-9d99-365d542a9913"/>
    <ds:schemaRef ds:uri="4ba7d84b-d7bd-46b4-a66c-7a610aef47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23924</TotalTime>
  <Words>1975</Words>
  <Application>Microsoft Office PowerPoint</Application>
  <PresentationFormat>On-screen Show (4:3)</PresentationFormat>
  <Paragraphs>151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Corbel</vt:lpstr>
      <vt:lpstr>Courier New</vt:lpstr>
      <vt:lpstr>Open Sans</vt:lpstr>
      <vt:lpstr>Times New Roman</vt:lpstr>
      <vt:lpstr>Wingdings</vt:lpstr>
      <vt:lpstr>Focus</vt:lpstr>
      <vt:lpstr>Return on Investment  in Vocational Rehabilitation:   A Primer</vt:lpstr>
      <vt:lpstr>Overview and Instructions</vt:lpstr>
      <vt:lpstr>Beginning Instructions</vt:lpstr>
      <vt:lpstr>Continuing Education Credit</vt:lpstr>
      <vt:lpstr>Review and Overview</vt:lpstr>
      <vt:lpstr>Quick Review of Module 1</vt:lpstr>
      <vt:lpstr>Multiple Different Approaches</vt:lpstr>
      <vt:lpstr>VR-ROI Project Overview</vt:lpstr>
      <vt:lpstr>The VR-ROI Project</vt:lpstr>
      <vt:lpstr>The VR- ROI Project : Some History</vt:lpstr>
      <vt:lpstr>VR – ROI Project’s Approach (1 of 2)</vt:lpstr>
      <vt:lpstr>VR – ROI Project’s Approach (2 of 2)</vt:lpstr>
      <vt:lpstr>VR – ROI Feature # 1: Readily-Available Administrative Data</vt:lpstr>
      <vt:lpstr>VR – ROI Feature # 2: Estimate VR’s Impact from Service Start</vt:lpstr>
      <vt:lpstr>VR – ROI Feature # 3: Estimate Longitudinal VR Impacts</vt:lpstr>
      <vt:lpstr>VR – ROI Feature # 4: Examine Different Disabling Conditions</vt:lpstr>
      <vt:lpstr>VR – ROI Feature # 5 (slide 1 of 2): Examine Impact of Specific Service Types</vt:lpstr>
      <vt:lpstr>VR – ROI Feature # 5 (slide 2 of 2): Examine Impact of Specific Service Types</vt:lpstr>
      <vt:lpstr>VR – ROI Feature # 6: Rigorous Statistical Model</vt:lpstr>
      <vt:lpstr>VR – ROI Feature # 7: Estimates Made at Individual Level </vt:lpstr>
      <vt:lpstr>Conclusion of Module 2</vt:lpstr>
      <vt:lpstr>References  (1 of 2)</vt:lpstr>
      <vt:lpstr>References  (2 of 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[Business Communication]</dc:title>
  <dc:creator>jkester</dc:creator>
  <cp:lastModifiedBy>Erin Beck</cp:lastModifiedBy>
  <cp:revision>876</cp:revision>
  <cp:lastPrinted>2016-10-22T16:02:50Z</cp:lastPrinted>
  <dcterms:created xsi:type="dcterms:W3CDTF">2015-07-06T13:33:01Z</dcterms:created>
  <dcterms:modified xsi:type="dcterms:W3CDTF">2023-06-12T13:00:58Z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TC103852691033</vt:lpwstr>
  </property>
</Properties>
</file>